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60" r:id="rId1"/>
  </p:sldMasterIdLst>
  <p:notesMasterIdLst>
    <p:notesMasterId r:id="rId21"/>
  </p:notesMasterIdLst>
  <p:sldIdLst>
    <p:sldId id="289" r:id="rId2"/>
    <p:sldId id="290" r:id="rId3"/>
    <p:sldId id="291" r:id="rId4"/>
    <p:sldId id="292" r:id="rId5"/>
    <p:sldId id="293" r:id="rId6"/>
    <p:sldId id="294" r:id="rId7"/>
    <p:sldId id="295" r:id="rId8"/>
    <p:sldId id="296" r:id="rId9"/>
    <p:sldId id="297" r:id="rId10"/>
    <p:sldId id="298" r:id="rId11"/>
    <p:sldId id="308" r:id="rId12"/>
    <p:sldId id="299" r:id="rId13"/>
    <p:sldId id="301" r:id="rId14"/>
    <p:sldId id="302" r:id="rId15"/>
    <p:sldId id="303" r:id="rId16"/>
    <p:sldId id="304" r:id="rId17"/>
    <p:sldId id="305" r:id="rId18"/>
    <p:sldId id="306" r:id="rId19"/>
    <p:sldId id="307" r:id="rId20"/>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0" autoAdjust="0"/>
  </p:normalViewPr>
  <p:slideViewPr>
    <p:cSldViewPr>
      <p:cViewPr varScale="1">
        <p:scale>
          <a:sx n="57" d="100"/>
          <a:sy n="57" d="100"/>
        </p:scale>
        <p:origin x="15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25.11.2020</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25.11.2020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25.11.2020</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25.11.2020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25.11.2020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25.11.2020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25.11.2020</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25.11.2020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25.11.2020</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25.11.2020</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25.11.2020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7889304" cy="5061176"/>
          </a:xfrm>
        </p:spPr>
        <p:txBody>
          <a:bodyPr>
            <a:normAutofit lnSpcReduction="10000"/>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Комплексонометриялық титрлеудің сипаттамасы, жіктелуі. Тирлеудің соңғы нүктесін анықтау тәсілдері. Металиндикаторлар.</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ADF04B6D-ABD8-4407-B317-644954ACB355}"/>
                  </a:ext>
                </a:extLst>
              </p:cNvPr>
              <p:cNvSpPr>
                <a:spLocks noGrp="1"/>
              </p:cNvSpPr>
              <p:nvPr>
                <p:ph sz="quarter" idx="1"/>
              </p:nvPr>
            </p:nvSpPr>
            <p:spPr>
              <a:xfrm>
                <a:off x="457200" y="476672"/>
                <a:ext cx="8075240" cy="5997280"/>
              </a:xfrm>
            </p:spPr>
            <p:txBody>
              <a:bodyPr>
                <a:normAutofit fontScale="92500" lnSpcReduction="20000"/>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Белгілі ортаның қышқылдылығында (буфер ерітіндісі арқылы) ЭДТА металмен әркеттесіп комплексті қосылыс түзеді.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Ca</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H</a:t>
                </a:r>
                <a:r>
                  <a:rPr lang="en-US"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Y</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CaY</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+ 2H</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Al</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H</a:t>
                </a:r>
                <a:r>
                  <a:rPr lang="en-US"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Y</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AlY</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+ 2H</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Ti</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4+</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H</a:t>
                </a:r>
                <a:r>
                  <a:rPr lang="en-US"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Y</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TiY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+ 2H</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Металдың тотығу дәрежесі артқан сайын комплексонат соғұрлым тұрақты, яғни тұрақтылық константасы жоғары. Металдың тотығу дәрежесіне байланыссыз, </a:t>
                </a:r>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комплексонат құрамы 1:1</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қатынаста болады. Сатылана комплекс түзілу орындалмайды. Сол себепті металдардың  эквивалентілігі (эквиваленттік факторы) үнемі 1-ге тең.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Ерітіндідегі комплексонаттардың күйі</a:t>
                </a:r>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шартты тұрақтылық константасымен </a:t>
                </a:r>
                <a:r>
                  <a:rPr lang="ru-RU"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β</a:t>
                </a:r>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сипатталады.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r>
                  <a:rPr lang="ru-RU"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β</a:t>
                </a:r>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  </a:t>
                </a:r>
                <a14:m>
                  <m:oMath xmlns:m="http://schemas.openxmlformats.org/officeDocument/2006/math">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kk-KZ" sz="2400" i="1">
                            <a:effectLst/>
                            <a:latin typeface="Cambria Math" panose="02040503050406030204" pitchFamily="18" charset="0"/>
                            <a:ea typeface="Calibri" panose="020F0502020204030204" pitchFamily="34" charset="0"/>
                            <a:cs typeface="Times New Roman" panose="02020603050405020304" pitchFamily="18" charset="0"/>
                          </a:rPr>
                          <m:t>[</m:t>
                        </m:r>
                        <m:r>
                          <a:rPr lang="kk-KZ" sz="2400" i="1">
                            <a:effectLst/>
                            <a:latin typeface="Cambria Math" panose="02040503050406030204" pitchFamily="18" charset="0"/>
                            <a:ea typeface="Calibri" panose="020F0502020204030204" pitchFamily="34" charset="0"/>
                            <a:cs typeface="Times New Roman" panose="02020603050405020304" pitchFamily="18" charset="0"/>
                          </a:rPr>
                          <m:t>𝑀𝑌</m:t>
                        </m:r>
                        <m:r>
                          <a:rPr lang="kk-KZ" sz="2400" i="1">
                            <a:effectLst/>
                            <a:latin typeface="Cambria Math" panose="02040503050406030204" pitchFamily="18" charset="0"/>
                            <a:ea typeface="Calibri" panose="020F0502020204030204" pitchFamily="34" charset="0"/>
                            <a:cs typeface="Times New Roman" panose="02020603050405020304" pitchFamily="18" charset="0"/>
                          </a:rPr>
                          <m:t>]</m:t>
                        </m:r>
                      </m:num>
                      <m:den>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𝐶</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𝑀</m:t>
                            </m:r>
                            <m:r>
                              <a:rPr lang="kk-KZ" sz="2400" i="1">
                                <a:effectLst/>
                                <a:latin typeface="Cambria Math" panose="02040503050406030204" pitchFamily="18" charset="0"/>
                                <a:ea typeface="Calibri" panose="020F0502020204030204" pitchFamily="34" charset="0"/>
                                <a:cs typeface="Cambria Math" panose="02040503050406030204" pitchFamily="18" charset="0"/>
                              </a:rPr>
                              <m:t>∙</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𝐶</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sub>
                        </m:sSub>
                        <m:r>
                          <a:rPr lang="kk-KZ" sz="2400" i="1">
                            <a:effectLst/>
                            <a:latin typeface="Cambria Math" panose="02040503050406030204" pitchFamily="18" charset="0"/>
                            <a:ea typeface="Calibri" panose="020F0502020204030204" pitchFamily="34" charset="0"/>
                            <a:cs typeface="Cambria Math" panose="02040503050406030204" pitchFamily="18" charset="0"/>
                          </a:rPr>
                          <m:t> </m:t>
                        </m:r>
                      </m:den>
                    </m:f>
                  </m:oMath>
                </a14:m>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ru-RU"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β </a:t>
                </a:r>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a:t>
                </a: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m:t>
                        </m:r>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𝑀</m:t>
                        </m:r>
                      </m:sub>
                    </m:sSub>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ADF04B6D-ABD8-4407-B317-644954ACB355}"/>
                  </a:ext>
                </a:extLst>
              </p:cNvPr>
              <p:cNvSpPr>
                <a:spLocks noGrp="1" noRot="1" noChangeAspect="1" noMove="1" noResize="1" noEditPoints="1" noAdjustHandles="1" noChangeArrowheads="1" noChangeShapeType="1" noTextEdit="1"/>
              </p:cNvSpPr>
              <p:nvPr>
                <p:ph sz="quarter" idx="1"/>
              </p:nvPr>
            </p:nvSpPr>
            <p:spPr>
              <a:xfrm>
                <a:off x="457200" y="476672"/>
                <a:ext cx="8075240" cy="5997280"/>
              </a:xfrm>
              <a:blipFill>
                <a:blip r:embed="rId2"/>
                <a:stretch>
                  <a:fillRect t="-1423" r="-981"/>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A13C1C39-5884-4C3B-9F93-29D0E55268A7}"/>
              </a:ext>
            </a:extLst>
          </p:cNvPr>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3800863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F4212E28-1709-402C-AA36-60BCD5E54552}"/>
              </a:ext>
            </a:extLst>
          </p:cNvPr>
          <p:cNvPicPr>
            <a:picLocks noGrp="1" noChangeAspect="1"/>
          </p:cNvPicPr>
          <p:nvPr>
            <p:ph sz="quarter" idx="1"/>
          </p:nvPr>
        </p:nvPicPr>
        <p:blipFill>
          <a:blip r:embed="rId2"/>
          <a:stretch>
            <a:fillRect/>
          </a:stretch>
        </p:blipFill>
        <p:spPr>
          <a:xfrm>
            <a:off x="611560" y="692696"/>
            <a:ext cx="7776864" cy="5137011"/>
          </a:xfrm>
          <a:prstGeom prst="rect">
            <a:avLst/>
          </a:prstGeom>
        </p:spPr>
      </p:pic>
      <p:sp>
        <p:nvSpPr>
          <p:cNvPr id="4" name="Номер слайда 3">
            <a:extLst>
              <a:ext uri="{FF2B5EF4-FFF2-40B4-BE49-F238E27FC236}">
                <a16:creationId xmlns:a16="http://schemas.microsoft.com/office/drawing/2014/main" id="{A6D2B379-EEDD-4CA9-8628-39ECA2C6489C}"/>
              </a:ext>
            </a:extLst>
          </p:cNvPr>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1393710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2EA2925F-0D87-40F4-AC30-C4F9346CA364}"/>
                  </a:ext>
                </a:extLst>
              </p:cNvPr>
              <p:cNvSpPr>
                <a:spLocks noGrp="1"/>
              </p:cNvSpPr>
              <p:nvPr>
                <p:ph sz="quarter" idx="1"/>
              </p:nvPr>
            </p:nvSpPr>
            <p:spPr>
              <a:xfrm>
                <a:off x="457200" y="188640"/>
                <a:ext cx="8281416" cy="6285312"/>
              </a:xfrm>
            </p:spPr>
            <p:txBody>
              <a:bodyPr>
                <a:normAutofit lnSpcReduction="10000"/>
              </a:bodyPr>
              <a:lstStyle/>
              <a:p>
                <a:pPr algn="just">
                  <a:lnSpc>
                    <a:spcPct val="107000"/>
                  </a:lnSpc>
                  <a:spcAft>
                    <a:spcPts val="800"/>
                  </a:spcAft>
                </a:pPr>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Комплексонометриялық титрлеу қисығы.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Mg</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Y</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MgY</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β </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kk-KZ" sz="24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kk-KZ" sz="2400">
                                <a:effectLst/>
                                <a:latin typeface="Cambria Math" panose="02040503050406030204" pitchFamily="18" charset="0"/>
                                <a:ea typeface="Calibri" panose="020F0502020204030204" pitchFamily="34" charset="0"/>
                                <a:cs typeface="Times New Roman" panose="02020603050405020304" pitchFamily="18" charset="0"/>
                              </a:rPr>
                              <m:t>MgY</m:t>
                            </m:r>
                          </m:e>
                          <m:sup>
                            <m:r>
                              <a:rPr lang="kk-KZ" sz="24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kk-KZ" sz="2400" i="1">
                            <a:effectLst/>
                            <a:latin typeface="Cambria Math" panose="02040503050406030204" pitchFamily="18" charset="0"/>
                            <a:ea typeface="Calibri" panose="020F0502020204030204" pitchFamily="34" charset="0"/>
                            <a:cs typeface="Times New Roman" panose="02020603050405020304" pitchFamily="18" charset="0"/>
                          </a:rPr>
                          <m:t>]</m:t>
                        </m:r>
                      </m:num>
                      <m:den>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m:t>
                            </m:r>
                            <m:r>
                              <a:rPr lang="kk-KZ" sz="2400" i="1">
                                <a:effectLst/>
                                <a:latin typeface="Cambria Math" panose="02040503050406030204" pitchFamily="18" charset="0"/>
                                <a:ea typeface="Calibri" panose="020F0502020204030204" pitchFamily="34" charset="0"/>
                                <a:cs typeface="Cambria Math" panose="02040503050406030204" pitchFamily="18" charset="0"/>
                              </a:rPr>
                              <m:t>𝑀𝑔</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2+</m:t>
                            </m:r>
                          </m:sup>
                        </m:sSup>
                        <m:r>
                          <a:rPr lang="kk-KZ" sz="2400" i="1">
                            <a:effectLst/>
                            <a:latin typeface="Cambria Math" panose="02040503050406030204" pitchFamily="18" charset="0"/>
                            <a:ea typeface="Calibri" panose="020F0502020204030204" pitchFamily="34" charset="0"/>
                            <a:cs typeface="Cambria Math" panose="02040503050406030204" pitchFamily="18" charset="0"/>
                          </a:rPr>
                          <m:t> ]∙[</m:t>
                        </m:r>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r>
                          <a:rPr lang="kk-KZ" sz="2400" i="1">
                            <a:effectLst/>
                            <a:latin typeface="Cambria Math" panose="02040503050406030204" pitchFamily="18" charset="0"/>
                            <a:ea typeface="Calibri" panose="020F0502020204030204" pitchFamily="34" charset="0"/>
                            <a:cs typeface="Cambria Math" panose="02040503050406030204" pitchFamily="18" charset="0"/>
                          </a:rPr>
                          <m:t>]</m:t>
                        </m:r>
                      </m:den>
                    </m:f>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𝐶</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oMath>
                </a14:m>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Y</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4-</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HY</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H</a:t>
                </a:r>
                <a:r>
                  <a:rPr lang="en-US"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Y</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H</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Y</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H</a:t>
                </a:r>
                <a:r>
                  <a:rPr lang="en-US" sz="24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r>
                      <a:rPr lang="kk-KZ" sz="2400">
                        <a:effectLst/>
                        <a:latin typeface="Cambria Math" panose="02040503050406030204" pitchFamily="18" charset="0"/>
                        <a:ea typeface="Calibri" panose="020F0502020204030204" pitchFamily="34" charset="0"/>
                        <a:cs typeface="Cambria Math" panose="02040503050406030204" pitchFamily="18" charset="0"/>
                      </a:rPr>
                      <m:t>=</m:t>
                    </m:r>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kk-KZ" sz="24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kk-KZ" sz="2400" i="1">
                                <a:effectLst/>
                                <a:latin typeface="Cambria Math" panose="02040503050406030204" pitchFamily="18" charset="0"/>
                                <a:ea typeface="Calibri" panose="020F0502020204030204" pitchFamily="34" charset="0"/>
                                <a:cs typeface="Times New Roman" panose="02020603050405020304" pitchFamily="18" charset="0"/>
                              </a:rPr>
                              <m:t>𝑌</m:t>
                            </m:r>
                          </m:e>
                          <m:sup>
                            <m:r>
                              <a:rPr lang="kk-KZ" sz="2400" i="1">
                                <a:effectLst/>
                                <a:latin typeface="Cambria Math" panose="02040503050406030204" pitchFamily="18" charset="0"/>
                                <a:ea typeface="Calibri" panose="020F0502020204030204" pitchFamily="34" charset="0"/>
                                <a:cs typeface="Times New Roman" panose="02020603050405020304" pitchFamily="18" charset="0"/>
                              </a:rPr>
                              <m:t>4−</m:t>
                            </m:r>
                          </m:sup>
                        </m:sSup>
                        <m:r>
                          <a:rPr lang="kk-KZ" sz="2400" i="1">
                            <a:effectLst/>
                            <a:latin typeface="Cambria Math" panose="02040503050406030204" pitchFamily="18" charset="0"/>
                            <a:ea typeface="Calibri" panose="020F0502020204030204" pitchFamily="34" charset="0"/>
                            <a:cs typeface="Times New Roman" panose="02020603050405020304" pitchFamily="18" charset="0"/>
                          </a:rPr>
                          <m:t>]</m:t>
                        </m:r>
                      </m:num>
                      <m:den>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𝐶</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r>
                          <a:rPr lang="kk-KZ" sz="2400" i="1">
                            <a:effectLst/>
                            <a:latin typeface="Cambria Math" panose="02040503050406030204" pitchFamily="18" charset="0"/>
                            <a:ea typeface="Calibri" panose="020F0502020204030204" pitchFamily="34" charset="0"/>
                            <a:cs typeface="Cambria Math" panose="02040503050406030204" pitchFamily="18" charset="0"/>
                          </a:rPr>
                          <m:t> </m:t>
                        </m:r>
                      </m:den>
                    </m:f>
                  </m:oMath>
                </a14:m>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Y</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4-</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𝐶</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r>
                      <a:rPr lang="kk-KZ" sz="2400" i="1">
                        <a:effectLst/>
                        <a:latin typeface="Cambria Math" panose="02040503050406030204" pitchFamily="18" charset="0"/>
                        <a:ea typeface="Calibri" panose="020F0502020204030204" pitchFamily="34" charset="0"/>
                        <a:cs typeface="Cambria Math" panose="02040503050406030204" pitchFamily="18" charset="0"/>
                      </a:rPr>
                      <m:t>∙</m:t>
                    </m:r>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β </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kk-KZ" sz="24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kk-KZ" sz="2400">
                                <a:effectLst/>
                                <a:latin typeface="Cambria Math" panose="02040503050406030204" pitchFamily="18" charset="0"/>
                                <a:ea typeface="Calibri" panose="020F0502020204030204" pitchFamily="34" charset="0"/>
                                <a:cs typeface="Times New Roman" panose="02020603050405020304" pitchFamily="18" charset="0"/>
                              </a:rPr>
                              <m:t>MgY</m:t>
                            </m:r>
                          </m:e>
                          <m:sup>
                            <m:r>
                              <a:rPr lang="kk-KZ" sz="2400" i="1">
                                <a:effectLst/>
                                <a:latin typeface="Cambria Math" panose="02040503050406030204" pitchFamily="18" charset="0"/>
                                <a:ea typeface="Calibri" panose="020F0502020204030204" pitchFamily="34" charset="0"/>
                                <a:cs typeface="Times New Roman" panose="02020603050405020304" pitchFamily="18" charset="0"/>
                              </a:rPr>
                              <m:t>2−</m:t>
                            </m:r>
                          </m:sup>
                        </m:sSup>
                        <m:r>
                          <a:rPr lang="kk-KZ" sz="2400" i="1">
                            <a:effectLst/>
                            <a:latin typeface="Cambria Math" panose="02040503050406030204" pitchFamily="18" charset="0"/>
                            <a:ea typeface="Calibri" panose="020F0502020204030204" pitchFamily="34" charset="0"/>
                            <a:cs typeface="Times New Roman" panose="02020603050405020304" pitchFamily="18" charset="0"/>
                          </a:rPr>
                          <m:t>]</m:t>
                        </m:r>
                      </m:num>
                      <m:den>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m:t>
                            </m:r>
                            <m:r>
                              <a:rPr lang="kk-KZ" sz="2400" i="1">
                                <a:effectLst/>
                                <a:latin typeface="Cambria Math" panose="02040503050406030204" pitchFamily="18" charset="0"/>
                                <a:ea typeface="Calibri" panose="020F0502020204030204" pitchFamily="34" charset="0"/>
                                <a:cs typeface="Cambria Math" panose="02040503050406030204" pitchFamily="18" charset="0"/>
                              </a:rPr>
                              <m:t>𝑀𝑔</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2+</m:t>
                            </m:r>
                          </m:sup>
                        </m:sSup>
                        <m:r>
                          <a:rPr lang="kk-KZ" sz="2400" i="1">
                            <a:effectLst/>
                            <a:latin typeface="Cambria Math" panose="02040503050406030204" pitchFamily="18" charset="0"/>
                            <a:ea typeface="Calibri" panose="020F0502020204030204" pitchFamily="34" charset="0"/>
                            <a:cs typeface="Cambria Math" panose="02040503050406030204" pitchFamily="18" charset="0"/>
                          </a:rPr>
                          <m:t> ]∙</m:t>
                        </m:r>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𝐶</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r>
                          <a:rPr lang="kk-KZ" sz="2400" i="1">
                            <a:effectLst/>
                            <a:latin typeface="Cambria Math" panose="02040503050406030204" pitchFamily="18" charset="0"/>
                            <a:ea typeface="Calibri" panose="020F0502020204030204" pitchFamily="34" charset="0"/>
                            <a:cs typeface="Cambria Math" panose="02040503050406030204" pitchFamily="18" charset="0"/>
                          </a:rPr>
                          <m:t>∙</m:t>
                        </m:r>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den>
                    </m:f>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14:m>
                  <m:oMath xmlns:m="http://schemas.openxmlformats.org/officeDocument/2006/math">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ru-RU" sz="2400" b="1" i="1" spc="-10">
                            <a:solidFill>
                              <a:srgbClr val="323232"/>
                            </a:solidFill>
                            <a:effectLst/>
                            <a:latin typeface="Cambria Math" panose="02040503050406030204" pitchFamily="18" charset="0"/>
                            <a:ea typeface="Times New Roman" panose="02020603050405020304" pitchFamily="18" charset="0"/>
                            <a:cs typeface="Times New Roman" panose="02020603050405020304" pitchFamily="18" charset="0"/>
                          </a:rPr>
                          <m:t>𝛃</m:t>
                        </m:r>
                        <m:r>
                          <a:rPr lang="kk-KZ" sz="2400" b="1" i="1" spc="-10">
                            <a:solidFill>
                              <a:srgbClr val="323232"/>
                            </a:solidFill>
                            <a:effectLst/>
                            <a:latin typeface="Cambria Math" panose="02040503050406030204" pitchFamily="18" charset="0"/>
                            <a:ea typeface="Times New Roman" panose="02020603050405020304" pitchFamily="18" charset="0"/>
                            <a:cs typeface="Times New Roman" panose="02020603050405020304" pitchFamily="18" charset="0"/>
                          </a:rPr>
                          <m:t>′</m:t>
                        </m:r>
                      </m:num>
                      <m:den>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r>
                          <a:rPr lang="kk-KZ" sz="2400" i="1">
                            <a:effectLst/>
                            <a:latin typeface="Cambria Math" panose="02040503050406030204" pitchFamily="18" charset="0"/>
                            <a:ea typeface="Calibri" panose="020F0502020204030204" pitchFamily="34" charset="0"/>
                            <a:cs typeface="Cambria Math" panose="02040503050406030204" pitchFamily="18" charset="0"/>
                          </a:rPr>
                          <m:t> </m:t>
                        </m:r>
                      </m:den>
                    </m:f>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RU"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β</a:t>
                </a:r>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β∙ </a:t>
                </a: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C</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0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C</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т</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0,1М</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V</a:t>
                </a:r>
                <a:r>
                  <a:rPr lang="ru-RU" sz="2400" baseline="-25000" dirty="0">
                    <a:effectLst/>
                    <a:latin typeface="Times New Roman" panose="02020603050405020304" pitchFamily="18" charset="0"/>
                    <a:ea typeface="Calibri" panose="020F0502020204030204" pitchFamily="34" charset="0"/>
                    <a:cs typeface="Times New Roman" panose="02020603050405020304" pitchFamily="18" charset="0"/>
                  </a:rPr>
                  <a:t>0</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 10.0 мл</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pH = 9;   α</a:t>
                </a:r>
                <a:r>
                  <a:rPr lang="en-US" sz="2400" baseline="-25000" dirty="0">
                    <a:effectLst/>
                    <a:latin typeface="Times New Roman" panose="02020603050405020304" pitchFamily="18" charset="0"/>
                    <a:ea typeface="Calibri" panose="020F0502020204030204" pitchFamily="34" charset="0"/>
                    <a:cs typeface="Times New Roman" panose="02020603050405020304" pitchFamily="18" charset="0"/>
                  </a:rPr>
                  <a:t>Y4-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baseline="-25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5,2∙10</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β = 4,9∙10</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8</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β</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β∙ </a:t>
                </a: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oMath>
                </a14:m>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2,5∙10</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2EA2925F-0D87-40F4-AC30-C4F9346CA364}"/>
                  </a:ext>
                </a:extLst>
              </p:cNvPr>
              <p:cNvSpPr>
                <a:spLocks noGrp="1" noRot="1" noChangeAspect="1" noMove="1" noResize="1" noEditPoints="1" noAdjustHandles="1" noChangeArrowheads="1" noChangeShapeType="1" noTextEdit="1"/>
              </p:cNvSpPr>
              <p:nvPr>
                <p:ph sz="quarter" idx="1"/>
              </p:nvPr>
            </p:nvSpPr>
            <p:spPr>
              <a:xfrm>
                <a:off x="457200" y="188640"/>
                <a:ext cx="8281416" cy="6285312"/>
              </a:xfrm>
              <a:blipFill>
                <a:blip r:embed="rId2"/>
                <a:stretch>
                  <a:fillRect l="-1104" t="-1067"/>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3783D452-38F6-469C-98BD-E21E2673DC1D}"/>
              </a:ext>
            </a:extLst>
          </p:cNvPr>
          <p:cNvSpPr>
            <a:spLocks noGrp="1"/>
          </p:cNvSpPr>
          <p:nvPr>
            <p:ph type="sldNum" sz="quarter" idx="15"/>
          </p:nvPr>
        </p:nvSpPr>
        <p:spPr/>
        <p:txBody>
          <a:bodyPr/>
          <a:lstStyle/>
          <a:p>
            <a:fld id="{D6F87789-79C0-4369-89FF-5E19A7612EE5}" type="slidenum">
              <a:rPr lang="ru-RU" smtClean="0"/>
              <a:pPr/>
              <a:t>12</a:t>
            </a:fld>
            <a:endParaRPr lang="ru-RU"/>
          </a:p>
        </p:txBody>
      </p:sp>
    </p:spTree>
    <p:extLst>
      <p:ext uri="{BB962C8B-B14F-4D97-AF65-F5344CB8AC3E}">
        <p14:creationId xmlns:p14="http://schemas.microsoft.com/office/powerpoint/2010/main" val="2098459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98C991CC-F072-44F9-A16F-923A65D5AD75}"/>
              </a:ext>
            </a:extLst>
          </p:cNvPr>
          <p:cNvPicPr>
            <a:picLocks noGrp="1" noChangeAspect="1"/>
          </p:cNvPicPr>
          <p:nvPr>
            <p:ph sz="quarter" idx="1"/>
          </p:nvPr>
        </p:nvPicPr>
        <p:blipFill>
          <a:blip r:embed="rId2"/>
          <a:stretch>
            <a:fillRect/>
          </a:stretch>
        </p:blipFill>
        <p:spPr>
          <a:xfrm>
            <a:off x="405385" y="188640"/>
            <a:ext cx="8080694" cy="6285185"/>
          </a:xfrm>
          <a:prstGeom prst="rect">
            <a:avLst/>
          </a:prstGeom>
        </p:spPr>
      </p:pic>
      <p:sp>
        <p:nvSpPr>
          <p:cNvPr id="4" name="Номер слайда 3">
            <a:extLst>
              <a:ext uri="{FF2B5EF4-FFF2-40B4-BE49-F238E27FC236}">
                <a16:creationId xmlns:a16="http://schemas.microsoft.com/office/drawing/2014/main" id="{480F9AA2-5FF6-4C35-AE9E-1E0D8C7EAF3A}"/>
              </a:ext>
            </a:extLst>
          </p:cNvPr>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708890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2C810D95-E398-4BD3-944A-A479B10C31E1}"/>
              </a:ext>
            </a:extLst>
          </p:cNvPr>
          <p:cNvPicPr>
            <a:picLocks noGrp="1" noChangeAspect="1"/>
          </p:cNvPicPr>
          <p:nvPr>
            <p:ph sz="quarter" idx="1"/>
          </p:nvPr>
        </p:nvPicPr>
        <p:blipFill>
          <a:blip r:embed="rId2"/>
          <a:stretch>
            <a:fillRect/>
          </a:stretch>
        </p:blipFill>
        <p:spPr>
          <a:xfrm>
            <a:off x="503548" y="476672"/>
            <a:ext cx="7884876" cy="5778586"/>
          </a:xfrm>
          <a:prstGeom prst="rect">
            <a:avLst/>
          </a:prstGeom>
        </p:spPr>
      </p:pic>
      <p:sp>
        <p:nvSpPr>
          <p:cNvPr id="4" name="Номер слайда 3">
            <a:extLst>
              <a:ext uri="{FF2B5EF4-FFF2-40B4-BE49-F238E27FC236}">
                <a16:creationId xmlns:a16="http://schemas.microsoft.com/office/drawing/2014/main" id="{ED91113B-4E41-4EB9-9285-8C648D035C86}"/>
              </a:ext>
            </a:extLst>
          </p:cNvPr>
          <p:cNvSpPr>
            <a:spLocks noGrp="1"/>
          </p:cNvSpPr>
          <p:nvPr>
            <p:ph type="sldNum" sz="quarter" idx="15"/>
          </p:nvPr>
        </p:nvSpPr>
        <p:spPr/>
        <p:txBody>
          <a:bodyPr/>
          <a:lstStyle/>
          <a:p>
            <a:fld id="{D6F87789-79C0-4369-89FF-5E19A7612EE5}" type="slidenum">
              <a:rPr lang="ru-RU" smtClean="0"/>
              <a:pPr/>
              <a:t>14</a:t>
            </a:fld>
            <a:endParaRPr lang="ru-RU"/>
          </a:p>
        </p:txBody>
      </p:sp>
    </p:spTree>
    <p:extLst>
      <p:ext uri="{BB962C8B-B14F-4D97-AF65-F5344CB8AC3E}">
        <p14:creationId xmlns:p14="http://schemas.microsoft.com/office/powerpoint/2010/main" val="163005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61D3DBB-7BCE-4C26-87E6-11272517B352}"/>
              </a:ext>
            </a:extLst>
          </p:cNvPr>
          <p:cNvSpPr>
            <a:spLocks noGrp="1"/>
          </p:cNvSpPr>
          <p:nvPr>
            <p:ph sz="quarter" idx="1"/>
          </p:nvPr>
        </p:nvSpPr>
        <p:spPr>
          <a:xfrm>
            <a:off x="457200" y="404664"/>
            <a:ext cx="8147248" cy="6069288"/>
          </a:xfrm>
        </p:spPr>
        <p:txBody>
          <a:bodyPr>
            <a:normAutofit fontScale="85000" lnSpcReduction="10000"/>
          </a:bodyPr>
          <a:lstStyle/>
          <a:p>
            <a:pPr indent="0" algn="just">
              <a:lnSpc>
                <a:spcPct val="107000"/>
              </a:lnSpc>
              <a:spcAft>
                <a:spcPts val="800"/>
              </a:spcAft>
              <a:buNone/>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Металиндикаторлар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Титрлеудің соңғы нүктесі индикатор көмегімен анықталады. Комплексонометриялық титрлеуде индикатор ретінде металлохромды индикаторлар қолданылады. Металиндикаторлар – ерітіндіге түс беретін хромофорлы топтары бар органикалық қосылыстар. Бұл индикаторлар металмен тұрақтылығы төмен комплекс түзеді, түзілген комплекс титранттың әр тамшысынан бұзыла бастайды, эквивалентті нүктеге жеткенде металл мен комплексон тұрақты комплексті қосылыс түзіп, бос индикатор бөлініп шығады.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Me</a:t>
            </a:r>
            <a:r>
              <a:rPr lang="en-US"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 Ind</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spc="-1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MeInd</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en-US"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Me + Y = </a:t>
            </a:r>
            <a:r>
              <a:rPr lang="en-US" sz="2400" spc="-1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MeY</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en-US" sz="2400" spc="-1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MeInd</a:t>
            </a:r>
            <a:r>
              <a:rPr lang="en-US"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 Y = </a:t>
            </a:r>
            <a:r>
              <a:rPr lang="en-US" sz="2400" spc="-1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MeY</a:t>
            </a:r>
            <a:r>
              <a:rPr lang="en-US"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 Ind</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β </a:t>
            </a:r>
            <a:r>
              <a:rPr lang="kk-KZ" sz="2400" spc="-10" baseline="-2500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MY </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β </a:t>
            </a:r>
            <a:r>
              <a:rPr lang="kk-KZ" sz="2400" spc="-10" baseline="-2500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Mi</a:t>
            </a:r>
            <a:r>
              <a:rPr lang="en-US" sz="2400" spc="-10" baseline="-2500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nd</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Индикатор түсінің ауысу аралығы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en-US" sz="2400" spc="-1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pMe</a:t>
            </a:r>
            <a:r>
              <a:rPr lang="en-US"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 lg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β′ </a:t>
            </a:r>
            <a:r>
              <a:rPr lang="kk-KZ" sz="2400" spc="-10" baseline="-2500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Mi</a:t>
            </a:r>
            <a:r>
              <a:rPr lang="en-US" sz="2400" spc="-10" baseline="-2500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nd</a:t>
            </a:r>
            <a:r>
              <a:rPr lang="en-US" sz="2400" spc="-10" baseline="-2500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1F508164-AB36-4BF0-AF55-191AAD5E08A8}"/>
              </a:ext>
            </a:extLst>
          </p:cNvPr>
          <p:cNvSpPr>
            <a:spLocks noGrp="1"/>
          </p:cNvSpPr>
          <p:nvPr>
            <p:ph type="sldNum" sz="quarter" idx="15"/>
          </p:nvPr>
        </p:nvSpPr>
        <p:spPr/>
        <p:txBody>
          <a:bodyPr/>
          <a:lstStyle/>
          <a:p>
            <a:fld id="{D6F87789-79C0-4369-89FF-5E19A7612EE5}" type="slidenum">
              <a:rPr lang="ru-RU" smtClean="0"/>
              <a:pPr/>
              <a:t>15</a:t>
            </a:fld>
            <a:endParaRPr lang="ru-RU"/>
          </a:p>
        </p:txBody>
      </p:sp>
    </p:spTree>
    <p:extLst>
      <p:ext uri="{BB962C8B-B14F-4D97-AF65-F5344CB8AC3E}">
        <p14:creationId xmlns:p14="http://schemas.microsoft.com/office/powerpoint/2010/main" val="2673214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125C8C24-022F-49C7-92BE-5ECFBF5D73B9}"/>
                  </a:ext>
                </a:extLst>
              </p:cNvPr>
              <p:cNvSpPr>
                <a:spLocks noGrp="1"/>
              </p:cNvSpPr>
              <p:nvPr>
                <p:ph sz="quarter" idx="1"/>
              </p:nvPr>
            </p:nvSpPr>
            <p:spPr>
              <a:xfrm>
                <a:off x="457200" y="188640"/>
                <a:ext cx="8281416" cy="6285312"/>
              </a:xfrm>
            </p:spPr>
            <p:txBody>
              <a:bodyPr>
                <a:normAutofit fontScale="92500"/>
              </a:bodyPr>
              <a:lstStyle/>
              <a:p>
                <a:pPr indent="0" algn="just">
                  <a:lnSpc>
                    <a:spcPct val="107000"/>
                  </a:lnSpc>
                  <a:spcAft>
                    <a:spcPts val="800"/>
                  </a:spcAft>
                  <a:buNone/>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Металиндикаторлар сулы ортада тұрақсыз, сондықтан оларды химиялық таза NaCl және KCl қосылыстарымен 1:100 немесе 1:200 қатынасында құрғақ қоспа ретінде жиі қолданады.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Индикаторлар ортаның қышқылдылығына сәйкес әртүрлі түс береді, мысалы: қышқылды хром қара көк Т  (эриохром черный Т). Ол үшнегізді қышқыл. Қышқылды ортада  – қызыл түсті); Әлсіз сілтілі ортада - көк түсті; Күшті сілтілі ортада - сары түст) бола алады. </a:t>
                </a:r>
                <a:endParaRPr lang="en-US"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07000"/>
                  </a:lnSpc>
                  <a:spcAft>
                    <a:spcPts val="800"/>
                  </a:spcAft>
                  <a:buNone/>
                </a:pPr>
                <a:r>
                  <a:rPr lang="en-US" sz="2800" spc="-10" dirty="0">
                    <a:solidFill>
                      <a:srgbClr val="323232"/>
                    </a:solidFill>
                    <a:latin typeface="Times New Roman" panose="02020603050405020304" pitchFamily="18" charset="0"/>
                    <a:ea typeface="Calibri" panose="020F0502020204030204" pitchFamily="34" charset="0"/>
                    <a:cs typeface="Times New Roman" panose="02020603050405020304" pitchFamily="18" charset="0"/>
                  </a:rPr>
                  <a:t>pH       </a:t>
                </a:r>
                <a:r>
                  <a:rPr lang="en-US" sz="28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1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0- 6,3</a:t>
                </a:r>
                <a:r>
                  <a:rPr lang="en-US" sz="28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10" dirty="0">
                    <a:solidFill>
                      <a:srgbClr val="4472C4"/>
                    </a:solidFill>
                    <a:effectLst/>
                    <a:latin typeface="Times New Roman" panose="02020603050405020304" pitchFamily="18" charset="0"/>
                    <a:ea typeface="Times New Roman" panose="02020603050405020304" pitchFamily="18" charset="0"/>
                    <a:cs typeface="Times New Roman" panose="02020603050405020304" pitchFamily="18" charset="0"/>
                  </a:rPr>
                  <a:t>6,3-11,2</a:t>
                </a:r>
                <a:r>
                  <a:rPr lang="en-US" sz="28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spc="-1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˃11</a:t>
                </a:r>
                <a:r>
                  <a:rPr lang="en-US" sz="2800" spc="-10" dirty="0">
                    <a:solidFill>
                      <a:srgbClr val="FFFF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,2</a:t>
                </a:r>
              </a:p>
              <a:p>
                <a:pPr indent="0" algn="just">
                  <a:lnSpc>
                    <a:spcPct val="107000"/>
                  </a:lnSpc>
                  <a:spcAft>
                    <a:spcPts val="800"/>
                  </a:spcAft>
                  <a:buNone/>
                </a:pPr>
                <a:endParaRPr lang="en-US" sz="2800" spc="-10" dirty="0">
                  <a:solidFill>
                    <a:srgbClr val="FFFF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Титрлеу қателігінің формуласы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14:m>
                  <m:oMathPara xmlns:m="http://schemas.openxmlformats.org/officeDocument/2006/math">
                    <m:oMathParaPr>
                      <m:jc m:val="centerGroup"/>
                    </m:oMathParaPr>
                    <m:oMath xmlns:m="http://schemas.openxmlformats.org/officeDocument/2006/math">
                      <m:r>
                        <a:rPr lang="kk-KZ" sz="2800" i="1">
                          <a:effectLst/>
                          <a:latin typeface="Cambria Math" panose="02040503050406030204" pitchFamily="18" charset="0"/>
                          <a:ea typeface="Calibri" panose="020F0502020204030204" pitchFamily="34" charset="0"/>
                          <a:cs typeface="Cambria Math" panose="02040503050406030204" pitchFamily="18" charset="0"/>
                        </a:rPr>
                        <m:t>ТҚ</m:t>
                      </m:r>
                      <m:r>
                        <a:rPr lang="kk-KZ" sz="2800">
                          <a:effectLst/>
                          <a:latin typeface="Cambria Math" panose="02040503050406030204" pitchFamily="18" charset="0"/>
                          <a:ea typeface="Calibri" panose="020F0502020204030204" pitchFamily="34" charset="0"/>
                          <a:cs typeface="Cambria Math" panose="02040503050406030204" pitchFamily="18" charset="0"/>
                        </a:rPr>
                        <m:t>=</m:t>
                      </m:r>
                      <m:f>
                        <m:fPr>
                          <m:ctrlPr>
                            <a:rPr lang="ru-RU" sz="2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800" i="1">
                              <a:effectLst/>
                              <a:latin typeface="Cambria Math" panose="02040503050406030204" pitchFamily="18" charset="0"/>
                              <a:ea typeface="Calibri" panose="020F0502020204030204" pitchFamily="34" charset="0"/>
                              <a:cs typeface="Cambria Math" panose="02040503050406030204" pitchFamily="18" charset="0"/>
                            </a:rPr>
                            <m:t>(</m:t>
                          </m:r>
                          <m:sSup>
                            <m:sSupPr>
                              <m:ctrlPr>
                                <a:rPr lang="ru-RU" sz="2800" i="1">
                                  <a:effectLst/>
                                  <a:latin typeface="Cambria Math" panose="02040503050406030204" pitchFamily="18" charset="0"/>
                                  <a:ea typeface="Calibri" panose="020F0502020204030204" pitchFamily="34" charset="0"/>
                                  <a:cs typeface="Cambria Math" panose="02040503050406030204" pitchFamily="18" charset="0"/>
                                </a:rPr>
                              </m:ctrlPr>
                            </m:sSupPr>
                            <m:e>
                              <m:r>
                                <a:rPr lang="en-US" sz="2800" i="1">
                                  <a:effectLst/>
                                  <a:latin typeface="Cambria Math" panose="02040503050406030204" pitchFamily="18" charset="0"/>
                                  <a:ea typeface="Calibri" panose="020F0502020204030204" pitchFamily="34" charset="0"/>
                                  <a:cs typeface="Cambria Math" panose="02040503050406030204" pitchFamily="18" charset="0"/>
                                </a:rPr>
                                <m:t>10</m:t>
                              </m:r>
                            </m:e>
                            <m:sup>
                              <m:r>
                                <a:rPr lang="en-US" sz="2800" i="1">
                                  <a:effectLst/>
                                  <a:latin typeface="Cambria Math" panose="02040503050406030204" pitchFamily="18" charset="0"/>
                                  <a:ea typeface="Calibri" panose="020F0502020204030204" pitchFamily="34" charset="0"/>
                                  <a:cs typeface="Cambria Math" panose="02040503050406030204" pitchFamily="18" charset="0"/>
                                </a:rPr>
                                <m:t>∆</m:t>
                              </m:r>
                              <m:r>
                                <a:rPr lang="en-US" sz="2800" i="1">
                                  <a:effectLst/>
                                  <a:latin typeface="Cambria Math" panose="02040503050406030204" pitchFamily="18" charset="0"/>
                                  <a:ea typeface="Calibri" panose="020F0502020204030204" pitchFamily="34" charset="0"/>
                                  <a:cs typeface="Cambria Math" panose="02040503050406030204" pitchFamily="18" charset="0"/>
                                </a:rPr>
                                <m:t>𝑝𝑀</m:t>
                              </m:r>
                            </m:sup>
                          </m:sSup>
                          <m:r>
                            <a:rPr lang="kk-KZ" sz="2800" i="1">
                              <a:effectLst/>
                              <a:latin typeface="Cambria Math" panose="02040503050406030204" pitchFamily="18" charset="0"/>
                              <a:ea typeface="Calibri" panose="020F0502020204030204" pitchFamily="34" charset="0"/>
                              <a:cs typeface="Cambria Math" panose="02040503050406030204" pitchFamily="18" charset="0"/>
                            </a:rPr>
                            <m:t>−</m:t>
                          </m:r>
                          <m:sSup>
                            <m:sSupPr>
                              <m:ctrlPr>
                                <a:rPr lang="ru-RU" sz="28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800" i="1">
                                  <a:effectLst/>
                                  <a:latin typeface="Cambria Math" panose="02040503050406030204" pitchFamily="18" charset="0"/>
                                  <a:ea typeface="Calibri" panose="020F0502020204030204" pitchFamily="34" charset="0"/>
                                  <a:cs typeface="Cambria Math" panose="02040503050406030204" pitchFamily="18" charset="0"/>
                                </a:rPr>
                                <m:t>10</m:t>
                              </m:r>
                            </m:e>
                            <m:sup>
                              <m:r>
                                <a:rPr lang="kk-KZ" sz="2800" i="1">
                                  <a:effectLst/>
                                  <a:latin typeface="Cambria Math" panose="02040503050406030204" pitchFamily="18" charset="0"/>
                                  <a:ea typeface="Calibri" panose="020F0502020204030204" pitchFamily="34" charset="0"/>
                                  <a:cs typeface="Cambria Math" panose="02040503050406030204" pitchFamily="18" charset="0"/>
                                </a:rPr>
                                <m:t>−∆</m:t>
                              </m:r>
                              <m:r>
                                <a:rPr lang="kk-KZ" sz="2800" i="1">
                                  <a:effectLst/>
                                  <a:latin typeface="Cambria Math" panose="02040503050406030204" pitchFamily="18" charset="0"/>
                                  <a:ea typeface="Calibri" panose="020F0502020204030204" pitchFamily="34" charset="0"/>
                                  <a:cs typeface="Cambria Math" panose="02040503050406030204" pitchFamily="18" charset="0"/>
                                </a:rPr>
                                <m:t>𝑝𝑀</m:t>
                              </m:r>
                            </m:sup>
                          </m:sSup>
                          <m:r>
                            <a:rPr lang="kk-KZ" sz="2800" i="1">
                              <a:effectLst/>
                              <a:latin typeface="Cambria Math" panose="02040503050406030204" pitchFamily="18" charset="0"/>
                              <a:ea typeface="Calibri" panose="020F0502020204030204" pitchFamily="34" charset="0"/>
                              <a:cs typeface="Cambria Math" panose="02040503050406030204" pitchFamily="18" charset="0"/>
                            </a:rPr>
                            <m:t>)</m:t>
                          </m:r>
                        </m:num>
                        <m:den>
                          <m:r>
                            <a:rPr lang="kk-KZ" sz="2800">
                              <a:effectLst/>
                              <a:latin typeface="Cambria Math" panose="02040503050406030204" pitchFamily="18" charset="0"/>
                              <a:ea typeface="Calibri" panose="020F0502020204030204" pitchFamily="34" charset="0"/>
                              <a:cs typeface="Cambria Math" panose="02040503050406030204" pitchFamily="18" charset="0"/>
                            </a:rPr>
                            <m:t>√</m:t>
                          </m:r>
                          <m:sSub>
                            <m:sSubPr>
                              <m:ctrlPr>
                                <a:rPr lang="ru-RU" sz="28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800" i="1">
                                  <a:effectLst/>
                                  <a:latin typeface="Cambria Math" panose="02040503050406030204" pitchFamily="18" charset="0"/>
                                  <a:ea typeface="Calibri" panose="020F0502020204030204" pitchFamily="34" charset="0"/>
                                  <a:cs typeface="Cambria Math" panose="02040503050406030204" pitchFamily="18" charset="0"/>
                                </a:rPr>
                                <m:t>𝐶</m:t>
                              </m:r>
                            </m:e>
                            <m:sub>
                              <m:r>
                                <a:rPr lang="kk-KZ" sz="2800" i="1">
                                  <a:effectLst/>
                                  <a:latin typeface="Cambria Math" panose="02040503050406030204" pitchFamily="18" charset="0"/>
                                  <a:ea typeface="Calibri" panose="020F0502020204030204" pitchFamily="34" charset="0"/>
                                  <a:cs typeface="Cambria Math" panose="02040503050406030204" pitchFamily="18" charset="0"/>
                                </a:rPr>
                                <m:t>𝑀</m:t>
                              </m:r>
                            </m:sub>
                          </m:sSub>
                          <m:r>
                            <a:rPr lang="kk-KZ" sz="2800" i="1">
                              <a:effectLst/>
                              <a:latin typeface="Cambria Math" panose="02040503050406030204" pitchFamily="18" charset="0"/>
                              <a:ea typeface="Calibri" panose="020F0502020204030204" pitchFamily="34" charset="0"/>
                              <a:cs typeface="Cambria Math" panose="02040503050406030204" pitchFamily="18" charset="0"/>
                            </a:rPr>
                            <m:t>∙</m:t>
                          </m:r>
                          <m:sSup>
                            <m:sSupPr>
                              <m:ctrlPr>
                                <a:rPr lang="ru-RU" sz="2800" i="1">
                                  <a:effectLst/>
                                  <a:latin typeface="Cambria Math" panose="02040503050406030204" pitchFamily="18" charset="0"/>
                                  <a:ea typeface="Calibri" panose="020F0502020204030204" pitchFamily="34" charset="0"/>
                                  <a:cs typeface="Cambria Math" panose="02040503050406030204" pitchFamily="18" charset="0"/>
                                </a:rPr>
                              </m:ctrlPr>
                            </m:sSupPr>
                            <m:e>
                              <m:r>
                                <m:rPr>
                                  <m:sty m:val="p"/>
                                </m:rPr>
                                <a:rPr lang="en-US" sz="2800">
                                  <a:effectLst/>
                                  <a:latin typeface="Cambria Math" panose="02040503050406030204" pitchFamily="18" charset="0"/>
                                  <a:ea typeface="Calibri" panose="020F0502020204030204" pitchFamily="34" charset="0"/>
                                  <a:cs typeface="Times New Roman" panose="02020603050405020304" pitchFamily="18" charset="0"/>
                                </a:rPr>
                                <m:t>β</m:t>
                              </m:r>
                            </m:e>
                            <m:sup>
                              <m:r>
                                <a:rPr lang="kk-KZ" sz="2800" i="1">
                                  <a:effectLst/>
                                  <a:latin typeface="Cambria Math" panose="02040503050406030204" pitchFamily="18" charset="0"/>
                                  <a:ea typeface="Calibri" panose="020F0502020204030204" pitchFamily="34" charset="0"/>
                                  <a:cs typeface="Cambria Math" panose="02040503050406030204" pitchFamily="18" charset="0"/>
                                </a:rPr>
                                <m:t>′</m:t>
                              </m:r>
                            </m:sup>
                          </m:sSup>
                        </m:den>
                      </m:f>
                      <m:r>
                        <a:rPr lang="kk-KZ" sz="2800" i="1">
                          <a:effectLst/>
                          <a:latin typeface="Cambria Math" panose="02040503050406030204" pitchFamily="18" charset="0"/>
                          <a:ea typeface="Calibri" panose="020F0502020204030204" pitchFamily="34" charset="0"/>
                          <a:cs typeface="Times New Roman" panose="02020603050405020304" pitchFamily="18" charset="0"/>
                        </a:rPr>
                        <m:t>∙100%</m:t>
                      </m:r>
                    </m:oMath>
                  </m:oMathPara>
                </a14:m>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125C8C24-022F-49C7-92BE-5ECFBF5D73B9}"/>
                  </a:ext>
                </a:extLst>
              </p:cNvPr>
              <p:cNvSpPr>
                <a:spLocks noGrp="1" noRot="1" noChangeAspect="1" noMove="1" noResize="1" noEditPoints="1" noAdjustHandles="1" noChangeArrowheads="1" noChangeShapeType="1" noTextEdit="1"/>
              </p:cNvSpPr>
              <p:nvPr>
                <p:ph sz="quarter" idx="1"/>
              </p:nvPr>
            </p:nvSpPr>
            <p:spPr>
              <a:xfrm>
                <a:off x="457200" y="188640"/>
                <a:ext cx="8281416" cy="6285312"/>
              </a:xfrm>
              <a:blipFill>
                <a:blip r:embed="rId2"/>
                <a:stretch>
                  <a:fillRect t="-679" r="-883"/>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9E345799-47EA-437F-957C-FD8B73C6376A}"/>
              </a:ext>
            </a:extLst>
          </p:cNvPr>
          <p:cNvSpPr>
            <a:spLocks noGrp="1"/>
          </p:cNvSpPr>
          <p:nvPr>
            <p:ph type="sldNum" sz="quarter" idx="15"/>
          </p:nvPr>
        </p:nvSpPr>
        <p:spPr/>
        <p:txBody>
          <a:bodyPr/>
          <a:lstStyle/>
          <a:p>
            <a:fld id="{D6F87789-79C0-4369-89FF-5E19A7612EE5}" type="slidenum">
              <a:rPr lang="ru-RU" smtClean="0"/>
              <a:pPr/>
              <a:t>16</a:t>
            </a:fld>
            <a:endParaRPr lang="ru-RU"/>
          </a:p>
        </p:txBody>
      </p:sp>
    </p:spTree>
    <p:extLst>
      <p:ext uri="{BB962C8B-B14F-4D97-AF65-F5344CB8AC3E}">
        <p14:creationId xmlns:p14="http://schemas.microsoft.com/office/powerpoint/2010/main" val="3637224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CC285824-0CA7-4BD0-8A42-FADA46704777}"/>
              </a:ext>
            </a:extLst>
          </p:cNvPr>
          <p:cNvSpPr>
            <a:spLocks noGrp="1"/>
          </p:cNvSpPr>
          <p:nvPr>
            <p:ph type="sldNum" sz="quarter" idx="15"/>
          </p:nvPr>
        </p:nvSpPr>
        <p:spPr/>
        <p:txBody>
          <a:bodyPr/>
          <a:lstStyle/>
          <a:p>
            <a:fld id="{D6F87789-79C0-4369-89FF-5E19A7612EE5}" type="slidenum">
              <a:rPr lang="ru-RU" smtClean="0"/>
              <a:pPr/>
              <a:t>17</a:t>
            </a:fld>
            <a:endParaRPr lang="ru-RU"/>
          </a:p>
        </p:txBody>
      </p:sp>
      <p:pic>
        <p:nvPicPr>
          <p:cNvPr id="8" name="Объект 7">
            <a:extLst>
              <a:ext uri="{FF2B5EF4-FFF2-40B4-BE49-F238E27FC236}">
                <a16:creationId xmlns:a16="http://schemas.microsoft.com/office/drawing/2014/main" id="{299023B1-D414-44D4-A9F7-19E4F538A0E6}"/>
              </a:ext>
            </a:extLst>
          </p:cNvPr>
          <p:cNvPicPr>
            <a:picLocks noGrp="1" noChangeAspect="1"/>
          </p:cNvPicPr>
          <p:nvPr>
            <p:ph sz="quarter" idx="1"/>
          </p:nvPr>
        </p:nvPicPr>
        <p:blipFill>
          <a:blip r:embed="rId2"/>
          <a:stretch>
            <a:fillRect/>
          </a:stretch>
        </p:blipFill>
        <p:spPr>
          <a:xfrm>
            <a:off x="539552" y="188640"/>
            <a:ext cx="7776864" cy="6552728"/>
          </a:xfrm>
          <a:prstGeom prst="rect">
            <a:avLst/>
          </a:prstGeom>
        </p:spPr>
      </p:pic>
    </p:spTree>
    <p:extLst>
      <p:ext uri="{BB962C8B-B14F-4D97-AF65-F5344CB8AC3E}">
        <p14:creationId xmlns:p14="http://schemas.microsoft.com/office/powerpoint/2010/main" val="3797878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9C7B258-8A72-4A69-9A33-375DFFDB9AF6}"/>
              </a:ext>
            </a:extLst>
          </p:cNvPr>
          <p:cNvSpPr>
            <a:spLocks noGrp="1"/>
          </p:cNvSpPr>
          <p:nvPr>
            <p:ph sz="quarter" idx="1"/>
          </p:nvPr>
        </p:nvSpPr>
        <p:spPr>
          <a:xfrm>
            <a:off x="457200" y="0"/>
            <a:ext cx="7931224" cy="6473952"/>
          </a:xfrm>
        </p:spPr>
        <p:txBody>
          <a:bodyPr>
            <a:normAutofit fontScale="92500"/>
          </a:bodyPr>
          <a:lstStyle/>
          <a:p>
            <a:pPr indent="450215" algn="just">
              <a:lnSpc>
                <a:spcPct val="107000"/>
              </a:lnSpc>
              <a:spcAft>
                <a:spcPts val="80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Комплексонометриялық тирлеудің орындалу жағдайлары:</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Реакция тез, сандық түрде, стехиометриялы, эквиваленттік жакын арада зерттелетін ион тұрақты комплекс түзу қажет.</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Зерттелетін ион металиндиктатормен әлсіз комплекс қосылыс түзу керек, ал комплексонмен түзілген комплекс тұрақты болу керек</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pP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Комплексонометриялық титрлеу белгілі рН мәнінде орындалу керек және оның мәні рН ≤10 болу керек, себебі сілтілі ортада кейбір катиондар тұнбаға немесе гидролизге ұшырауы мүмкін.</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561F7477-EC5C-43C0-911F-024137285173}"/>
              </a:ext>
            </a:extLst>
          </p:cNvPr>
          <p:cNvSpPr>
            <a:spLocks noGrp="1"/>
          </p:cNvSpPr>
          <p:nvPr>
            <p:ph type="sldNum" sz="quarter" idx="15"/>
          </p:nvPr>
        </p:nvSpPr>
        <p:spPr/>
        <p:txBody>
          <a:bodyPr/>
          <a:lstStyle/>
          <a:p>
            <a:fld id="{D6F87789-79C0-4369-89FF-5E19A7612EE5}" type="slidenum">
              <a:rPr lang="ru-RU" smtClean="0"/>
              <a:pPr/>
              <a:t>18</a:t>
            </a:fld>
            <a:endParaRPr lang="ru-RU"/>
          </a:p>
        </p:txBody>
      </p:sp>
    </p:spTree>
    <p:extLst>
      <p:ext uri="{BB962C8B-B14F-4D97-AF65-F5344CB8AC3E}">
        <p14:creationId xmlns:p14="http://schemas.microsoft.com/office/powerpoint/2010/main" val="3756759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E4A56B6-C4E3-417C-9C5C-D8373BE567E1}"/>
              </a:ext>
            </a:extLst>
          </p:cNvPr>
          <p:cNvSpPr>
            <a:spLocks noGrp="1"/>
          </p:cNvSpPr>
          <p:nvPr>
            <p:ph sz="quarter" idx="1"/>
          </p:nvPr>
        </p:nvSpPr>
        <p:spPr>
          <a:xfrm>
            <a:off x="457200" y="332656"/>
            <a:ext cx="7931224" cy="6141296"/>
          </a:xfrm>
        </p:spPr>
        <p:txBody>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Комплексонометриялық титрлеуде титрлеу тәсілдерінің барлық түрі қолданылады. Тура титрлеу арқылы қажетті индикаторды қолданып 30 астам металдарды анықтауға болады.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Комплексонометриялық әдіспен: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Судың жалпы кермектілігін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Барлық ауыр және сілтілік жер металдарын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Зерттелетін объект құрамындағы металдарды анықтауға болады.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F0997DB6-97D1-4286-BF8C-0A3A9BF15E55}"/>
              </a:ext>
            </a:extLst>
          </p:cNvPr>
          <p:cNvSpPr>
            <a:spLocks noGrp="1"/>
          </p:cNvSpPr>
          <p:nvPr>
            <p:ph type="sldNum" sz="quarter" idx="15"/>
          </p:nvPr>
        </p:nvSpPr>
        <p:spPr/>
        <p:txBody>
          <a:bodyPr/>
          <a:lstStyle/>
          <a:p>
            <a:fld id="{D6F87789-79C0-4369-89FF-5E19A7612EE5}" type="slidenum">
              <a:rPr lang="ru-RU" smtClean="0"/>
              <a:pPr/>
              <a:t>19</a:t>
            </a:fld>
            <a:endParaRPr lang="ru-RU"/>
          </a:p>
        </p:txBody>
      </p:sp>
    </p:spTree>
    <p:extLst>
      <p:ext uri="{BB962C8B-B14F-4D97-AF65-F5344CB8AC3E}">
        <p14:creationId xmlns:p14="http://schemas.microsoft.com/office/powerpoint/2010/main" val="3726312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383BE0D-E3C8-4819-A428-8DD58631A764}"/>
              </a:ext>
            </a:extLst>
          </p:cNvPr>
          <p:cNvSpPr>
            <a:spLocks noGrp="1"/>
          </p:cNvSpPr>
          <p:nvPr>
            <p:ph sz="quarter" idx="1"/>
          </p:nvPr>
        </p:nvSpPr>
        <p:spPr>
          <a:xfrm>
            <a:off x="457200" y="332656"/>
            <a:ext cx="7931224" cy="6141296"/>
          </a:xfrm>
        </p:spPr>
        <p:txBody>
          <a:bodyPr>
            <a:normAutofit fontScale="92500" lnSpcReduction="20000"/>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Комплексометриялық әдіс зерттелетін қосылыстың неорганикалық немесе органикалық лигандтардың көмегімен комплекстік қосылыс түзілу реакциясына негізделген әдіс. Комплексометриялық әдісте қолданылатын реакциялар: тез, сандық түрде, стехиометриялы, тепе-теңдік константа мәні үлкен, қарапайым жағдайда үлкен жылдамдықпен жүретін, титрлеудің соңғы нүктесі оңай анықталатын болу керек.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Комплексті қосылыстың түзілуі мынадай факторларға тәуелді: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комплекс түзушінің координациялық санына (мүмкіндігінше аз болғаны жөн) (к.с. – металл ↔ лиганд арасындағы координациялық байланыс саны)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лигандтың дентаттылығына (бір комплекс түзушінің координациялық сферада бір лигендпен түзе алатын байланыс саны)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Қолданылатын титрант табиғатына қарай комплексометриялық әдіс мынадай түрлерге бөлінеді.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94138EEB-CAE8-444B-AC64-1E9A5F177E3E}"/>
              </a:ext>
            </a:extLst>
          </p:cNvPr>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1822050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4E905DF8-F4FD-419B-9F0B-02CA68B938DE}"/>
              </a:ext>
            </a:extLst>
          </p:cNvPr>
          <p:cNvSpPr>
            <a:spLocks noGrp="1"/>
          </p:cNvSpPr>
          <p:nvPr>
            <p:ph type="sldNum" sz="quarter" idx="15"/>
          </p:nvPr>
        </p:nvSpPr>
        <p:spPr/>
        <p:txBody>
          <a:bodyPr/>
          <a:lstStyle/>
          <a:p>
            <a:fld id="{D6F87789-79C0-4369-89FF-5E19A7612EE5}" type="slidenum">
              <a:rPr lang="ru-RU" smtClean="0"/>
              <a:pPr/>
              <a:t>3</a:t>
            </a:fld>
            <a:endParaRPr lang="ru-RU"/>
          </a:p>
        </p:txBody>
      </p:sp>
      <p:pic>
        <p:nvPicPr>
          <p:cNvPr id="8" name="Объект 7">
            <a:extLst>
              <a:ext uri="{FF2B5EF4-FFF2-40B4-BE49-F238E27FC236}">
                <a16:creationId xmlns:a16="http://schemas.microsoft.com/office/drawing/2014/main" id="{8E9E552A-9121-43BD-8C03-A5066415A27C}"/>
              </a:ext>
            </a:extLst>
          </p:cNvPr>
          <p:cNvPicPr>
            <a:picLocks noGrp="1" noChangeAspect="1"/>
          </p:cNvPicPr>
          <p:nvPr>
            <p:ph sz="quarter" idx="1"/>
          </p:nvPr>
        </p:nvPicPr>
        <p:blipFill>
          <a:blip r:embed="rId2"/>
          <a:stretch>
            <a:fillRect/>
          </a:stretch>
        </p:blipFill>
        <p:spPr>
          <a:xfrm>
            <a:off x="539552" y="188640"/>
            <a:ext cx="7920880" cy="6408712"/>
          </a:xfrm>
          <a:prstGeom prst="rect">
            <a:avLst/>
          </a:prstGeom>
        </p:spPr>
      </p:pic>
    </p:spTree>
    <p:extLst>
      <p:ext uri="{BB962C8B-B14F-4D97-AF65-F5344CB8AC3E}">
        <p14:creationId xmlns:p14="http://schemas.microsoft.com/office/powerpoint/2010/main" val="1669818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F6E1533-25BD-4C51-8600-957C967FC395}"/>
              </a:ext>
            </a:extLst>
          </p:cNvPr>
          <p:cNvSpPr>
            <a:spLocks noGrp="1"/>
          </p:cNvSpPr>
          <p:nvPr>
            <p:ph sz="quarter" idx="1"/>
          </p:nvPr>
        </p:nvSpPr>
        <p:spPr>
          <a:xfrm>
            <a:off x="457200" y="260648"/>
            <a:ext cx="8281416" cy="6213304"/>
          </a:xfrm>
        </p:spPr>
        <p:txBody>
          <a:bodyPr>
            <a:normAutofit fontScale="92500" lnSpcReduction="20000"/>
          </a:bodyPr>
          <a:lstStyle/>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Меркуриметрия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Меркуриметриялық әдіс сынап (II) катионының -хлорид, -бромид, - иодид, - цианид, - тиоцианат(роланид) иондарымен комплексті қосылыс түзілуіне негізделген әдіс.</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Комплекстүзуші  Hg</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ионының координациялық саны – 4, лигандтылығы-монодентатты, сол себепті құрамы әртүрлі комплексті қосылыстар түзуге бейім. Меркуриметрия әдісінде индикатор ретінде натрийдің нитропруссиді, дифенилкарбазид, дифенилкарбазон және т.б. қолданылады.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Меркуриметриялық әдіспен анықталатын қосылыстарға мысал:</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натрийдің нитропруссиді,  дифенилкарбазон индикаторлары қатысында - хлоридтер, бромидтер, тиоцианатар.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Индикаторсыз әдіспен – иодидтер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Индикатор ретінде Fe қатысында тиоцианаттар, Hg(II) тұздары.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Әдістің кемшілігі: сынап тұздары улы!, сол себепті жұмыс орындау барысында аса мұқият және барлық қауіпсіздік техникасын орындау қажет.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03293059-1B45-42BF-BA39-E3E645732C7E}"/>
              </a:ext>
            </a:extLst>
          </p:cNvPr>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4021134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E2FCEC8-F448-42E7-9B07-D60F0885BEDC}"/>
              </a:ext>
            </a:extLst>
          </p:cNvPr>
          <p:cNvSpPr>
            <a:spLocks noGrp="1"/>
          </p:cNvSpPr>
          <p:nvPr>
            <p:ph sz="quarter" idx="1"/>
          </p:nvPr>
        </p:nvSpPr>
        <p:spPr>
          <a:xfrm>
            <a:off x="457200" y="260648"/>
            <a:ext cx="8281416" cy="6408712"/>
          </a:xfrm>
        </p:spPr>
        <p:txBody>
          <a:bodyPr>
            <a:normAutofit fontScale="77500" lnSpcReduction="20000"/>
          </a:bodyPr>
          <a:lstStyle/>
          <a:p>
            <a:pPr indent="0" algn="just">
              <a:lnSpc>
                <a:spcPct val="107000"/>
              </a:lnSpc>
              <a:spcAft>
                <a:spcPts val="800"/>
              </a:spcAft>
              <a:buNone/>
            </a:pPr>
            <a:r>
              <a:rPr lang="kk-KZ" sz="2400" b="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Комплексонометрия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Қазіргі кезде зерттелетін металмен  моно- немесе полидентатты лиганд арасында ішкі комплексті (хелатты) қосылыс түзілу реакциясына негізделген әдіс </a:t>
            </a:r>
            <a:r>
              <a:rPr lang="kk-KZ" sz="2400" b="1"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комплексонометрия</a:t>
            </a:r>
            <a:r>
              <a:rPr lang="kk-KZ" sz="2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жиі қолданылады. </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Комплексонометрия</a:t>
            </a:r>
            <a:r>
              <a:rPr lang="kk-KZ" sz="2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әдісінде титрант ретінде </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полидентатты органикалық  реагенттер және олардың туындылары (комплексондар) қолданылады.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Комплексон</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дар - </a:t>
            </a:r>
            <a:r>
              <a:rPr lang="ru-RU" sz="2400" spc="-1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аминполикарбон</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қышқыл класына жатады</a:t>
            </a: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Олардың атаулары түрлі: </a:t>
            </a: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400" spc="-1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хелатон</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дар</a:t>
            </a: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АҚШ</a:t>
            </a: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spc="-1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трилон</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дар</a:t>
            </a: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(Герма­ния), "комплексон</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дар</a:t>
            </a: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(Р</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есей</a:t>
            </a:r>
            <a:r>
              <a:rPr lang="ru-RU"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Комплексон құрылысының ерекшелігі: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Lst>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 құрамында бірнеше (-СООН) тобы бар, оның құрамындағы сутек орын металл баса алады және осы жағдайда валентті байланыс түзіледі.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Lst>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Құрамында бос (</a:t>
            </a:r>
            <a:r>
              <a:rPr lang="ru-RU" sz="2400" spc="-1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неподеленн</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ая) электроны бар азоттың екі атомы  металмен </a:t>
            </a:r>
            <a:r>
              <a:rPr lang="ru-RU" sz="2400" spc="-10" dirty="0" err="1">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координаци</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ялық байланыс түзе алады.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Құрамында алты  функциональдық тобы бар комплексондар барлық металдармен әрекеттесіп комплексонаттар түзеді. Тек ғана тотығу дәрежесі 1 тең металмен әрекеттеспейді. Комплекс түзілу реакциясы тез жүреді, қайтымсыз.</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D37E815E-8745-427A-80AA-073D2099A2CD}"/>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4148060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D86A23B-03C1-41B3-9740-B5C61B0807D3}"/>
              </a:ext>
            </a:extLst>
          </p:cNvPr>
          <p:cNvSpPr>
            <a:spLocks noGrp="1"/>
          </p:cNvSpPr>
          <p:nvPr>
            <p:ph sz="quarter" idx="1"/>
          </p:nvPr>
        </p:nvSpPr>
        <p:spPr>
          <a:xfrm>
            <a:off x="457200" y="260648"/>
            <a:ext cx="8075240" cy="6408712"/>
          </a:xfrm>
        </p:spPr>
        <p:txBody>
          <a:bodyPr>
            <a:normAutofit fontScale="92500" lnSpcReduction="20000"/>
          </a:bodyPr>
          <a:lstStyle/>
          <a:p>
            <a:pPr indent="0" algn="just">
              <a:lnSpc>
                <a:spcPct val="107000"/>
              </a:lnSpc>
              <a:spcAft>
                <a:spcPts val="800"/>
              </a:spcAft>
              <a:buNone/>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Комплексонаттар – тұрақты қосылыстар, әлсіз электро­литтер. Олардың тұрақтылығы кеңістікте тармақталған молекула құрамындағы байланыстың екі түрімен (валентті және координационды) және тұйық цикл негізінде орындалады.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Талдауда жиі қолданылатын аминполикарбон қышқыл және оның туындылары: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Комплексон I </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kk-KZ" sz="2400" spc="-10" baseline="-2500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Y) –  нитрилүшсірке қышқылы, суда нашар ериді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Комплексон II </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kk-KZ" sz="2400" spc="-10" baseline="-2500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Y) – этилендиаминтетрасірке қышқылы (ЭДТС) - ақ кристал зат, суда аз ериді (2 г/дм</a:t>
            </a:r>
            <a:r>
              <a:rPr lang="kk-KZ" sz="2400" spc="-10" baseline="3000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22°С), ерітіндісі түссіз.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b="1"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Комплексон III</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(Na</a:t>
            </a:r>
            <a:r>
              <a:rPr lang="kk-KZ" sz="2400" baseline="-25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H</a:t>
            </a:r>
            <a:r>
              <a:rPr lang="kk-KZ" sz="2400" baseline="-25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Y∙H</a:t>
            </a:r>
            <a:r>
              <a:rPr lang="kk-KZ" sz="2400" baseline="-25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O - </a:t>
            </a:r>
            <a:r>
              <a:rPr lang="kk-KZ" sz="2400" b="1"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ЭДТА</a:t>
            </a:r>
            <a:r>
              <a:rPr lang="kk-KZ" sz="24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a:t>
            </a:r>
            <a:r>
              <a:rPr lang="kk-KZ" sz="2400" baseline="30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натрийдің этилендиаминтетра ацетаты Na</a:t>
            </a:r>
            <a:r>
              <a:rPr lang="kk-KZ" sz="2400" spc="-10" baseline="-2500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kk-KZ" sz="2400" spc="-10" baseline="-2500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Y- 2H</a:t>
            </a:r>
            <a:r>
              <a:rPr lang="kk-KZ" sz="2400" spc="-10" baseline="-2500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O (ЭДТА) – ақ кристалды препарат, суда жақсы ериді. (108 г/дм</a:t>
            </a:r>
            <a:r>
              <a:rPr lang="kk-KZ" sz="2400" spc="-10" baseline="3000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2400"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22 °С). Оны басқаша </a:t>
            </a:r>
            <a:r>
              <a:rPr lang="kk-KZ" sz="2400" b="1"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Na</a:t>
            </a:r>
            <a:r>
              <a:rPr lang="kk-KZ" sz="2400" b="1" baseline="-25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2</a:t>
            </a:r>
            <a:r>
              <a:rPr lang="kk-KZ" sz="2400" b="1"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ЭДТА, Трилон Б, Комплексон III </a:t>
            </a:r>
            <a:r>
              <a:rPr lang="kk-KZ" sz="24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деп атайды, қысқаша </a:t>
            </a:r>
            <a:r>
              <a:rPr lang="kk-KZ" sz="2400" b="1"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H</a:t>
            </a:r>
            <a:r>
              <a:rPr lang="kk-KZ" sz="2400" b="1" baseline="-25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2</a:t>
            </a:r>
            <a:r>
              <a:rPr lang="kk-KZ" sz="2400" b="1"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Y</a:t>
            </a:r>
            <a:r>
              <a:rPr lang="kk-KZ" sz="2400" b="1" baseline="30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2-</a:t>
            </a:r>
            <a:r>
              <a:rPr lang="kk-KZ" sz="2400" baseline="300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kk-KZ" sz="24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деп белгіленеді, практикада көп қолданылады. (Құрылымдық формуласы Д.К. Мендалиева оқулығының 157 бетінде келтірілген)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B9E36B41-8F64-43A6-9A4B-FD8134CA434F}"/>
              </a:ext>
            </a:extLst>
          </p:cNvPr>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310236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3D6F728F-8E46-4E01-852C-20462C7998F5}"/>
              </a:ext>
            </a:extLst>
          </p:cNvPr>
          <p:cNvPicPr>
            <a:picLocks noGrp="1" noChangeAspect="1"/>
          </p:cNvPicPr>
          <p:nvPr>
            <p:ph sz="quarter" idx="1"/>
          </p:nvPr>
        </p:nvPicPr>
        <p:blipFill>
          <a:blip r:embed="rId2"/>
          <a:stretch>
            <a:fillRect/>
          </a:stretch>
        </p:blipFill>
        <p:spPr>
          <a:xfrm>
            <a:off x="251520" y="548680"/>
            <a:ext cx="8280920" cy="5904656"/>
          </a:xfrm>
          <a:prstGeom prst="rect">
            <a:avLst/>
          </a:prstGeom>
        </p:spPr>
      </p:pic>
      <p:sp>
        <p:nvSpPr>
          <p:cNvPr id="4" name="Номер слайда 3">
            <a:extLst>
              <a:ext uri="{FF2B5EF4-FFF2-40B4-BE49-F238E27FC236}">
                <a16:creationId xmlns:a16="http://schemas.microsoft.com/office/drawing/2014/main" id="{5B2A2A3A-F588-4517-9121-30C4C3CF3FC8}"/>
              </a:ext>
            </a:extLst>
          </p:cNvPr>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1251541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C78D78E8-02FF-4D8A-BD03-380F0A113CB1}"/>
                  </a:ext>
                </a:extLst>
              </p:cNvPr>
              <p:cNvSpPr>
                <a:spLocks noGrp="1"/>
              </p:cNvSpPr>
              <p:nvPr>
                <p:ph sz="quarter" idx="1"/>
              </p:nvPr>
            </p:nvSpPr>
            <p:spPr>
              <a:xfrm>
                <a:off x="457200" y="332656"/>
                <a:ext cx="8281416" cy="6141296"/>
              </a:xfrm>
            </p:spPr>
            <p:txBody>
              <a:bodyPr>
                <a:normAutofit fontScale="85000" lnSpcReduction="10000"/>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Комплексонометриялық титрлеуде, титрлеу қисығын тұрғызуда ортаның рН байланысты Y</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4-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шамасының мольдік үлесі  </a:t>
                </a:r>
                <a14:m>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қажет, оның анықталу формуласы комплексті қосылыстардың түзілуін қамтамасыз ететін материалдық балансты оқып үйренгенде таныстыңыздар (</a:t>
                </a:r>
                <a:r>
                  <a:rPr lang="kk-KZ" sz="24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Д.К. Мендалиева оқулығының 32 бетінде келтірілген</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14:m>
                  <m:oMathPara xmlns:m="http://schemas.openxmlformats.org/officeDocument/2006/math">
                    <m:oMathParaPr>
                      <m:jc m:val="centerGroup"/>
                    </m:oMathParaPr>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r>
                        <a:rPr lang="kk-KZ" sz="2400">
                          <a:effectLst/>
                          <a:latin typeface="Cambria Math" panose="02040503050406030204" pitchFamily="18" charset="0"/>
                          <a:ea typeface="Calibri" panose="020F0502020204030204" pitchFamily="34" charset="0"/>
                          <a:cs typeface="Cambria Math" panose="02040503050406030204" pitchFamily="18" charset="0"/>
                        </a:rPr>
                        <m:t>=</m:t>
                      </m:r>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1</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2</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3</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4</m:t>
                              </m:r>
                            </m:sub>
                          </m:sSub>
                        </m:num>
                        <m:den>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d>
                                <m:dPr>
                                  <m:begChr m:val="["/>
                                  <m:endChr m:val="]"/>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dPr>
                                <m:e>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𝐻</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m:t>
                                      </m:r>
                                    </m:sup>
                                  </m:sSup>
                                </m:e>
                              </m:d>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r>
                            <a:rPr lang="kk-KZ" sz="2400" i="1">
                              <a:effectLst/>
                              <a:latin typeface="Cambria Math" panose="02040503050406030204" pitchFamily="18" charset="0"/>
                              <a:ea typeface="Calibri" panose="020F0502020204030204" pitchFamily="34" charset="0"/>
                              <a:cs typeface="Cambria Math" panose="02040503050406030204" pitchFamily="18" charset="0"/>
                            </a:rPr>
                            <m:t>+ </m:t>
                          </m:r>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1 </m:t>
                              </m:r>
                            </m:sub>
                          </m:s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d>
                                <m:dPr>
                                  <m:begChr m:val="["/>
                                  <m:endChr m:val="]"/>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dPr>
                                <m:e>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𝐻</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m:t>
                                      </m:r>
                                    </m:sup>
                                  </m:sSup>
                                </m:e>
                              </m:d>
                            </m:e>
                            <m:sup>
                              <m:r>
                                <a:rPr lang="kk-KZ" sz="2400" i="1">
                                  <a:effectLst/>
                                  <a:latin typeface="Cambria Math" panose="02040503050406030204" pitchFamily="18" charset="0"/>
                                  <a:ea typeface="Calibri" panose="020F0502020204030204" pitchFamily="34" charset="0"/>
                                  <a:cs typeface="Cambria Math" panose="02040503050406030204" pitchFamily="18" charset="0"/>
                                </a:rPr>
                                <m:t>3</m:t>
                              </m:r>
                            </m:sup>
                          </m:sSup>
                          <m:r>
                            <a:rPr lang="kk-KZ" sz="2400" i="1">
                              <a:effectLst/>
                              <a:latin typeface="Cambria Math" panose="02040503050406030204" pitchFamily="18" charset="0"/>
                              <a:ea typeface="Calibri" panose="020F0502020204030204" pitchFamily="34" charset="0"/>
                              <a:cs typeface="Cambria Math" panose="02040503050406030204" pitchFamily="18" charset="0"/>
                            </a:rPr>
                            <m:t>+</m:t>
                          </m:r>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1 </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2</m:t>
                              </m:r>
                            </m:sub>
                          </m:s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d>
                                <m:dPr>
                                  <m:begChr m:val="["/>
                                  <m:endChr m:val="]"/>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dPr>
                                <m:e>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𝐻</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m:t>
                                      </m:r>
                                    </m:sup>
                                  </m:sSup>
                                </m:e>
                              </m:d>
                            </m:e>
                            <m:sup>
                              <m:r>
                                <a:rPr lang="kk-KZ" sz="2400" i="1">
                                  <a:effectLst/>
                                  <a:latin typeface="Cambria Math" panose="02040503050406030204" pitchFamily="18" charset="0"/>
                                  <a:ea typeface="Calibri" panose="020F0502020204030204" pitchFamily="34" charset="0"/>
                                  <a:cs typeface="Cambria Math" panose="02040503050406030204" pitchFamily="18" charset="0"/>
                                </a:rPr>
                                <m:t>2</m:t>
                              </m:r>
                            </m:sup>
                          </m:sSup>
                          <m:r>
                            <a:rPr lang="kk-KZ" sz="2400" i="1">
                              <a:effectLst/>
                              <a:latin typeface="Cambria Math" panose="02040503050406030204" pitchFamily="18" charset="0"/>
                              <a:ea typeface="Calibri" panose="020F0502020204030204" pitchFamily="34" charset="0"/>
                              <a:cs typeface="Cambria Math" panose="02040503050406030204" pitchFamily="18" charset="0"/>
                            </a:rPr>
                            <m:t>+</m:t>
                          </m:r>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1 </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2</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3</m:t>
                              </m:r>
                            </m:sub>
                          </m:sSub>
                          <m:r>
                            <a:rPr lang="kk-KZ" sz="2400" i="1">
                              <a:effectLst/>
                              <a:latin typeface="Cambria Math" panose="02040503050406030204" pitchFamily="18" charset="0"/>
                              <a:ea typeface="Calibri" panose="020F0502020204030204" pitchFamily="34" charset="0"/>
                              <a:cs typeface="Cambria Math" panose="02040503050406030204" pitchFamily="18" charset="0"/>
                            </a:rPr>
                            <m:t>[</m:t>
                          </m:r>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𝐻</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m:t>
                              </m:r>
                            </m:sup>
                          </m:sSup>
                          <m:r>
                            <a:rPr lang="kk-KZ" sz="2400" i="1">
                              <a:effectLst/>
                              <a:latin typeface="Cambria Math" panose="02040503050406030204" pitchFamily="18" charset="0"/>
                              <a:ea typeface="Calibri" panose="020F0502020204030204" pitchFamily="34" charset="0"/>
                              <a:cs typeface="Cambria Math" panose="02040503050406030204" pitchFamily="18" charset="0"/>
                            </a:rPr>
                            <m:t>]+</m:t>
                          </m:r>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1</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2</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3</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Cambria Math" panose="02040503050406030204" pitchFamily="18" charset="0"/>
                                </a:rPr>
                                <m:t>𝐾</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4</m:t>
                              </m:r>
                            </m:sub>
                          </m:sSub>
                          <m:r>
                            <a:rPr lang="kk-KZ" sz="2400" i="1">
                              <a:effectLst/>
                              <a:latin typeface="Cambria Math" panose="02040503050406030204" pitchFamily="18" charset="0"/>
                              <a:ea typeface="Calibri" panose="020F0502020204030204" pitchFamily="34" charset="0"/>
                              <a:cs typeface="Cambria Math" panose="02040503050406030204" pitchFamily="18" charset="0"/>
                            </a:rPr>
                            <m:t> </m:t>
                          </m:r>
                        </m:den>
                      </m:f>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ctr">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14:m>
                  <m:oMathPara xmlns:m="http://schemas.openxmlformats.org/officeDocument/2006/math">
                    <m:oMathParaPr>
                      <m:jc m:val="centerGroup"/>
                    </m:oMathParaPr>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r>
                        <a:rPr lang="kk-KZ" sz="2400">
                          <a:effectLst/>
                          <a:latin typeface="Cambria Math" panose="02040503050406030204" pitchFamily="18" charset="0"/>
                          <a:ea typeface="Calibri" panose="020F0502020204030204" pitchFamily="34" charset="0"/>
                          <a:cs typeface="Cambria Math" panose="02040503050406030204" pitchFamily="18" charset="0"/>
                        </a:rPr>
                        <m:t>=</m:t>
                      </m:r>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kk-KZ" sz="2400" i="1">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pPr>
                            <m:e>
                              <m:r>
                                <a:rPr lang="kk-KZ" sz="2400" i="1">
                                  <a:effectLst/>
                                  <a:latin typeface="Cambria Math" panose="02040503050406030204" pitchFamily="18" charset="0"/>
                                  <a:ea typeface="Calibri" panose="020F0502020204030204" pitchFamily="34" charset="0"/>
                                  <a:cs typeface="Times New Roman" panose="02020603050405020304" pitchFamily="18" charset="0"/>
                                </a:rPr>
                                <m:t>𝑌</m:t>
                              </m:r>
                            </m:e>
                            <m:sup>
                              <m:r>
                                <a:rPr lang="kk-KZ" sz="2400" i="1">
                                  <a:effectLst/>
                                  <a:latin typeface="Cambria Math" panose="02040503050406030204" pitchFamily="18" charset="0"/>
                                  <a:ea typeface="Calibri" panose="020F0502020204030204" pitchFamily="34" charset="0"/>
                                  <a:cs typeface="Times New Roman" panose="02020603050405020304" pitchFamily="18" charset="0"/>
                                </a:rPr>
                                <m:t>4−</m:t>
                              </m:r>
                            </m:sup>
                          </m:sSup>
                          <m:r>
                            <a:rPr lang="kk-KZ" sz="2400" i="1">
                              <a:effectLst/>
                              <a:latin typeface="Cambria Math" panose="02040503050406030204" pitchFamily="18" charset="0"/>
                              <a:ea typeface="Calibri" panose="020F0502020204030204" pitchFamily="34" charset="0"/>
                              <a:cs typeface="Times New Roman" panose="02020603050405020304" pitchFamily="18" charset="0"/>
                            </a:rPr>
                            <m:t>]</m:t>
                          </m:r>
                        </m:num>
                        <m:den>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𝐶</m:t>
                              </m:r>
                            </m:e>
                            <m: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r>
                                    <a:rPr lang="kk-KZ" sz="2400" i="1">
                                      <a:effectLst/>
                                      <a:latin typeface="Cambria Math" panose="02040503050406030204" pitchFamily="18" charset="0"/>
                                      <a:ea typeface="Calibri" panose="020F0502020204030204" pitchFamily="34" charset="0"/>
                                      <a:cs typeface="Cambria Math" panose="02040503050406030204" pitchFamily="18" charset="0"/>
                                    </a:rPr>
                                    <m:t>𝑌</m:t>
                                  </m:r>
                                </m:e>
                                <m:sup>
                                  <m:r>
                                    <a:rPr lang="kk-KZ" sz="2400" i="1">
                                      <a:effectLst/>
                                      <a:latin typeface="Cambria Math" panose="02040503050406030204" pitchFamily="18" charset="0"/>
                                      <a:ea typeface="Calibri" panose="020F0502020204030204" pitchFamily="34" charset="0"/>
                                      <a:cs typeface="Cambria Math" panose="02040503050406030204" pitchFamily="18" charset="0"/>
                                    </a:rPr>
                                    <m:t>4−</m:t>
                                  </m:r>
                                </m:sup>
                              </m:sSup>
                            </m:sub>
                          </m:sSub>
                          <m:r>
                            <a:rPr lang="kk-KZ" sz="2400" i="1">
                              <a:effectLst/>
                              <a:latin typeface="Cambria Math" panose="02040503050406030204" pitchFamily="18" charset="0"/>
                              <a:ea typeface="Calibri" panose="020F0502020204030204" pitchFamily="34" charset="0"/>
                              <a:cs typeface="Cambria Math" panose="02040503050406030204" pitchFamily="18" charset="0"/>
                            </a:rPr>
                            <m:t> </m:t>
                          </m:r>
                        </m:den>
                      </m:f>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14:m>
                  <m:oMathPara xmlns:m="http://schemas.openxmlformats.org/officeDocument/2006/math">
                    <m:oMathParaPr>
                      <m:jc m:val="centerGroup"/>
                    </m:oMathParaPr>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a:rPr lang="kk-KZ" sz="2400" i="1">
                              <a:effectLst/>
                              <a:latin typeface="Cambria Math" panose="02040503050406030204" pitchFamily="18" charset="0"/>
                              <a:ea typeface="Calibri" panose="020F0502020204030204" pitchFamily="34" charset="0"/>
                              <a:cs typeface="Cambria Math" panose="02040503050406030204" pitchFamily="18" charset="0"/>
                            </a:rPr>
                            <m:t>𝛼</m:t>
                          </m:r>
                        </m:e>
                        <m:sub>
                          <m:r>
                            <a:rPr lang="en-US" sz="2400" i="1">
                              <a:effectLst/>
                              <a:latin typeface="Cambria Math" panose="02040503050406030204" pitchFamily="18" charset="0"/>
                              <a:ea typeface="Calibri" panose="020F0502020204030204" pitchFamily="34" charset="0"/>
                              <a:cs typeface="Cambria Math" panose="02040503050406030204" pitchFamily="18" charset="0"/>
                            </a:rPr>
                            <m:t>М</m:t>
                          </m:r>
                        </m:sub>
                      </m:sSub>
                      <m:r>
                        <a:rPr lang="kk-KZ" sz="2400">
                          <a:effectLst/>
                          <a:latin typeface="Cambria Math" panose="02040503050406030204" pitchFamily="18" charset="0"/>
                          <a:ea typeface="Calibri" panose="020F0502020204030204" pitchFamily="34" charset="0"/>
                          <a:cs typeface="Cambria Math" panose="02040503050406030204" pitchFamily="18" charset="0"/>
                        </a:rPr>
                        <m:t>=</m:t>
                      </m:r>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effectLst/>
                              <a:latin typeface="Cambria Math" panose="02040503050406030204" pitchFamily="18" charset="0"/>
                              <a:ea typeface="Calibri" panose="020F0502020204030204" pitchFamily="34" charset="0"/>
                              <a:cs typeface="Cambria Math" panose="02040503050406030204" pitchFamily="18" charset="0"/>
                            </a:rPr>
                            <m:t>1</m:t>
                          </m:r>
                        </m:num>
                        <m:den>
                          <m:r>
                            <a:rPr lang="kk-KZ" sz="2400" i="1">
                              <a:effectLst/>
                              <a:latin typeface="Cambria Math" panose="02040503050406030204" pitchFamily="18" charset="0"/>
                              <a:ea typeface="Calibri" panose="020F0502020204030204" pitchFamily="34" charset="0"/>
                              <a:cs typeface="Cambria Math" panose="02040503050406030204" pitchFamily="18" charset="0"/>
                            </a:rPr>
                            <m:t>1+ </m:t>
                          </m:r>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m:rPr>
                                  <m:sty m:val="p"/>
                                </m:rPr>
                                <a:rPr lang="ru-RU" sz="2400" spc="-10">
                                  <a:solidFill>
                                    <a:srgbClr val="323232"/>
                                  </a:solidFill>
                                  <a:effectLst/>
                                  <a:latin typeface="Cambria Math" panose="02040503050406030204" pitchFamily="18" charset="0"/>
                                  <a:ea typeface="Times New Roman" panose="02020603050405020304" pitchFamily="18" charset="0"/>
                                  <a:cs typeface="Times New Roman" panose="02020603050405020304" pitchFamily="18" charset="0"/>
                                </a:rPr>
                                <m:t>β</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1 </m:t>
                              </m:r>
                            </m:sub>
                          </m:sSub>
                          <m:r>
                            <a:rPr lang="kk-KZ" sz="2400" i="1">
                              <a:effectLst/>
                              <a:latin typeface="Cambria Math" panose="02040503050406030204" pitchFamily="18" charset="0"/>
                              <a:ea typeface="Calibri" panose="020F0502020204030204" pitchFamily="34" charset="0"/>
                              <a:cs typeface="Cambria Math" panose="02040503050406030204" pitchFamily="18" charset="0"/>
                            </a:rPr>
                            <m:t>[</m:t>
                          </m:r>
                          <m:r>
                            <a:rPr lang="kk-KZ" sz="2400" i="1">
                              <a:effectLst/>
                              <a:latin typeface="Cambria Math" panose="02040503050406030204" pitchFamily="18" charset="0"/>
                              <a:ea typeface="Calibri" panose="020F0502020204030204" pitchFamily="34" charset="0"/>
                              <a:cs typeface="Cambria Math" panose="02040503050406030204" pitchFamily="18" charset="0"/>
                            </a:rPr>
                            <m:t>𝐿</m:t>
                          </m:r>
                          <m:r>
                            <a:rPr lang="kk-KZ" sz="2400" i="1">
                              <a:effectLst/>
                              <a:latin typeface="Cambria Math" panose="02040503050406030204" pitchFamily="18" charset="0"/>
                              <a:ea typeface="Calibri" panose="020F0502020204030204" pitchFamily="34" charset="0"/>
                              <a:cs typeface="Cambria Math" panose="02040503050406030204" pitchFamily="18" charset="0"/>
                            </a:rPr>
                            <m:t>]+</m:t>
                          </m:r>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m:rPr>
                                  <m:sty m:val="p"/>
                                </m:rPr>
                                <a:rPr lang="ru-RU" sz="2400" spc="-10">
                                  <a:solidFill>
                                    <a:srgbClr val="323232"/>
                                  </a:solidFill>
                                  <a:effectLst/>
                                  <a:latin typeface="Cambria Math" panose="02040503050406030204" pitchFamily="18" charset="0"/>
                                  <a:ea typeface="Times New Roman" panose="02020603050405020304" pitchFamily="18" charset="0"/>
                                  <a:cs typeface="Times New Roman" panose="02020603050405020304" pitchFamily="18" charset="0"/>
                                </a:rPr>
                                <m:t>β</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1 </m:t>
                              </m:r>
                            </m:sub>
                          </m:sSub>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m:rPr>
                                  <m:sty m:val="p"/>
                                </m:rPr>
                                <a:rPr lang="ru-RU" sz="2400" spc="-10">
                                  <a:solidFill>
                                    <a:srgbClr val="323232"/>
                                  </a:solidFill>
                                  <a:effectLst/>
                                  <a:latin typeface="Cambria Math" panose="02040503050406030204" pitchFamily="18" charset="0"/>
                                  <a:ea typeface="Times New Roman" panose="02020603050405020304" pitchFamily="18" charset="0"/>
                                  <a:cs typeface="Times New Roman" panose="02020603050405020304" pitchFamily="18" charset="0"/>
                                </a:rPr>
                                <m:t>β</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2 </m:t>
                              </m:r>
                            </m:sub>
                          </m:s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d>
                                <m:dPr>
                                  <m:begChr m:val="["/>
                                  <m:endChr m:val="]"/>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dPr>
                                <m:e>
                                  <m:r>
                                    <m:rPr>
                                      <m:sty m:val="p"/>
                                    </m:rPr>
                                    <a:rPr lang="kk-KZ" sz="2400">
                                      <a:effectLst/>
                                      <a:latin typeface="Cambria Math" panose="02040503050406030204" pitchFamily="18" charset="0"/>
                                      <a:ea typeface="Calibri" panose="020F0502020204030204" pitchFamily="34" charset="0"/>
                                      <a:cs typeface="Cambria Math" panose="02040503050406030204" pitchFamily="18" charset="0"/>
                                    </a:rPr>
                                    <m:t>L</m:t>
                                  </m:r>
                                </m:e>
                              </m:d>
                            </m:e>
                            <m:sup>
                              <m:r>
                                <a:rPr lang="kk-KZ" sz="2400" i="1">
                                  <a:effectLst/>
                                  <a:latin typeface="Cambria Math" panose="02040503050406030204" pitchFamily="18" charset="0"/>
                                  <a:ea typeface="Calibri" panose="020F0502020204030204" pitchFamily="34" charset="0"/>
                                  <a:cs typeface="Cambria Math" panose="02040503050406030204" pitchFamily="18" charset="0"/>
                                </a:rPr>
                                <m:t>2</m:t>
                              </m:r>
                            </m:sup>
                          </m:sSup>
                          <m:r>
                            <a:rPr lang="kk-KZ" sz="2400" i="1">
                              <a:effectLst/>
                              <a:latin typeface="Cambria Math" panose="02040503050406030204" pitchFamily="18" charset="0"/>
                              <a:ea typeface="Calibri" panose="020F0502020204030204" pitchFamily="34" charset="0"/>
                              <a:cs typeface="Cambria Math" panose="02040503050406030204" pitchFamily="18" charset="0"/>
                            </a:rPr>
                            <m:t>+</m:t>
                          </m:r>
                          <m:sSub>
                            <m:sSub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bPr>
                            <m:e>
                              <m:r>
                                <m:rPr>
                                  <m:sty m:val="p"/>
                                </m:rPr>
                                <a:rPr lang="ru-RU" sz="2400" spc="-10">
                                  <a:solidFill>
                                    <a:srgbClr val="323232"/>
                                  </a:solidFill>
                                  <a:effectLst/>
                                  <a:latin typeface="Cambria Math" panose="02040503050406030204" pitchFamily="18" charset="0"/>
                                  <a:ea typeface="Times New Roman" panose="02020603050405020304" pitchFamily="18" charset="0"/>
                                  <a:cs typeface="Times New Roman" panose="02020603050405020304" pitchFamily="18" charset="0"/>
                                </a:rPr>
                                <m:t>β</m:t>
                              </m:r>
                            </m:e>
                            <m:sub>
                              <m:r>
                                <a:rPr lang="kk-KZ" sz="2400" i="1">
                                  <a:effectLst/>
                                  <a:latin typeface="Cambria Math" panose="02040503050406030204" pitchFamily="18" charset="0"/>
                                  <a:ea typeface="Calibri" panose="020F0502020204030204" pitchFamily="34" charset="0"/>
                                  <a:cs typeface="Cambria Math" panose="02040503050406030204" pitchFamily="18" charset="0"/>
                                </a:rPr>
                                <m:t>1…</m:t>
                              </m:r>
                              <m:r>
                                <a:rPr lang="kk-KZ" sz="2400" i="1">
                                  <a:effectLst/>
                                  <a:latin typeface="Cambria Math" panose="02040503050406030204" pitchFamily="18" charset="0"/>
                                  <a:ea typeface="Calibri" panose="020F0502020204030204" pitchFamily="34" charset="0"/>
                                  <a:cs typeface="Cambria Math" panose="02040503050406030204" pitchFamily="18" charset="0"/>
                                </a:rPr>
                                <m:t>𝑛</m:t>
                              </m:r>
                              <m:r>
                                <a:rPr lang="kk-KZ" sz="2400" i="1">
                                  <a:effectLst/>
                                  <a:latin typeface="Cambria Math" panose="02040503050406030204" pitchFamily="18" charset="0"/>
                                  <a:ea typeface="Calibri" panose="020F0502020204030204" pitchFamily="34" charset="0"/>
                                  <a:cs typeface="Cambria Math" panose="02040503050406030204" pitchFamily="18" charset="0"/>
                                </a:rPr>
                                <m:t> </m:t>
                              </m:r>
                            </m:sub>
                          </m:sSub>
                          <m:sSup>
                            <m:sSupPr>
                              <m:ctrlPr>
                                <a:rPr lang="ru-RU" sz="2400" i="1">
                                  <a:effectLst/>
                                  <a:latin typeface="Cambria Math" panose="02040503050406030204" pitchFamily="18" charset="0"/>
                                  <a:ea typeface="Calibri" panose="020F0502020204030204" pitchFamily="34" charset="0"/>
                                  <a:cs typeface="Cambria Math" panose="02040503050406030204" pitchFamily="18" charset="0"/>
                                </a:rPr>
                              </m:ctrlPr>
                            </m:sSupPr>
                            <m:e>
                              <m:d>
                                <m:dPr>
                                  <m:begChr m:val="["/>
                                  <m:endChr m:val="]"/>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dPr>
                                <m:e>
                                  <m:r>
                                    <m:rPr>
                                      <m:sty m:val="p"/>
                                    </m:rPr>
                                    <a:rPr lang="kk-KZ" sz="2400">
                                      <a:effectLst/>
                                      <a:latin typeface="Cambria Math" panose="02040503050406030204" pitchFamily="18" charset="0"/>
                                      <a:ea typeface="Calibri" panose="020F0502020204030204" pitchFamily="34" charset="0"/>
                                      <a:cs typeface="Cambria Math" panose="02040503050406030204" pitchFamily="18" charset="0"/>
                                    </a:rPr>
                                    <m:t>L</m:t>
                                  </m:r>
                                </m:e>
                              </m:d>
                            </m:e>
                            <m:sup>
                              <m:r>
                                <a:rPr lang="kk-KZ" sz="2400" i="1">
                                  <a:effectLst/>
                                  <a:latin typeface="Cambria Math" panose="02040503050406030204" pitchFamily="18" charset="0"/>
                                  <a:ea typeface="Calibri" panose="020F0502020204030204" pitchFamily="34" charset="0"/>
                                  <a:cs typeface="Cambria Math" panose="02040503050406030204" pitchFamily="18" charset="0"/>
                                </a:rPr>
                                <m:t>𝑛</m:t>
                              </m:r>
                            </m:sup>
                          </m:sSup>
                        </m:den>
                      </m:f>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r>
                  <a:rPr lang="ru-RU" sz="2400" b="1" spc="-10" dirty="0">
                    <a:solidFill>
                      <a:srgbClr val="32323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C78D78E8-02FF-4D8A-BD03-380F0A113CB1}"/>
                  </a:ext>
                </a:extLst>
              </p:cNvPr>
              <p:cNvSpPr>
                <a:spLocks noGrp="1" noRot="1" noChangeAspect="1" noMove="1" noResize="1" noEditPoints="1" noAdjustHandles="1" noChangeArrowheads="1" noChangeShapeType="1" noTextEdit="1"/>
              </p:cNvSpPr>
              <p:nvPr>
                <p:ph sz="quarter" idx="1"/>
              </p:nvPr>
            </p:nvSpPr>
            <p:spPr>
              <a:xfrm>
                <a:off x="457200" y="332656"/>
                <a:ext cx="8281416" cy="6141296"/>
              </a:xfrm>
              <a:blipFill>
                <a:blip r:embed="rId2"/>
                <a:stretch>
                  <a:fillRect t="-695" r="-662"/>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FB9342E2-B385-44E6-BB46-D10C8913B74A}"/>
              </a:ext>
            </a:extLst>
          </p:cNvPr>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3646177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1D8A139A-51D8-4973-9503-319F50988AD1}"/>
              </a:ext>
            </a:extLst>
          </p:cNvPr>
          <p:cNvPicPr>
            <a:picLocks noGrp="1" noChangeAspect="1"/>
          </p:cNvPicPr>
          <p:nvPr>
            <p:ph sz="quarter" idx="1"/>
          </p:nvPr>
        </p:nvPicPr>
        <p:blipFill>
          <a:blip r:embed="rId2"/>
          <a:stretch>
            <a:fillRect/>
          </a:stretch>
        </p:blipFill>
        <p:spPr>
          <a:xfrm>
            <a:off x="405384" y="260648"/>
            <a:ext cx="8415088" cy="6264696"/>
          </a:xfrm>
          <a:prstGeom prst="rect">
            <a:avLst/>
          </a:prstGeom>
        </p:spPr>
      </p:pic>
      <p:sp>
        <p:nvSpPr>
          <p:cNvPr id="4" name="Номер слайда 3">
            <a:extLst>
              <a:ext uri="{FF2B5EF4-FFF2-40B4-BE49-F238E27FC236}">
                <a16:creationId xmlns:a16="http://schemas.microsoft.com/office/drawing/2014/main" id="{B8F93283-3B9B-42AA-B0EF-15E99A20F3F0}"/>
              </a:ext>
            </a:extLst>
          </p:cNvPr>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29555498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4523</TotalTime>
  <Words>1115</Words>
  <Application>Microsoft Office PowerPoint</Application>
  <PresentationFormat>Экран (4:3)</PresentationFormat>
  <Paragraphs>101</Paragraphs>
  <Slides>19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19</vt:i4>
      </vt:variant>
    </vt:vector>
  </HeadingPairs>
  <TitlesOfParts>
    <vt:vector size="27" baseType="lpstr">
      <vt:lpstr>Calibri</vt:lpstr>
      <vt:lpstr>Cambria Math</vt:lpstr>
      <vt:lpstr>Century Schoolbook</vt:lpstr>
      <vt:lpstr>Symbol</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Акмарал Исмаилова</cp:lastModifiedBy>
  <cp:revision>170</cp:revision>
  <dcterms:created xsi:type="dcterms:W3CDTF">2012-02-27T19:01:21Z</dcterms:created>
  <dcterms:modified xsi:type="dcterms:W3CDTF">2020-11-25T03:50:46Z</dcterms:modified>
</cp:coreProperties>
</file>